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8" r:id="rId2"/>
    <p:sldId id="259" r:id="rId3"/>
    <p:sldId id="266" r:id="rId4"/>
    <p:sldId id="267" r:id="rId5"/>
    <p:sldId id="269" r:id="rId6"/>
    <p:sldId id="268" r:id="rId7"/>
    <p:sldId id="262" r:id="rId8"/>
    <p:sldId id="263" r:id="rId9"/>
    <p:sldId id="270" r:id="rId10"/>
    <p:sldId id="271" r:id="rId11"/>
    <p:sldId id="272" r:id="rId12"/>
    <p:sldId id="264" r:id="rId13"/>
    <p:sldId id="274" r:id="rId14"/>
    <p:sldId id="275" r:id="rId15"/>
    <p:sldId id="276" r:id="rId16"/>
    <p:sldId id="273" r:id="rId17"/>
    <p:sldId id="277" r:id="rId18"/>
    <p:sldId id="285" r:id="rId19"/>
    <p:sldId id="279" r:id="rId20"/>
    <p:sldId id="281" r:id="rId21"/>
    <p:sldId id="282" r:id="rId22"/>
    <p:sldId id="283" r:id="rId23"/>
    <p:sldId id="280" r:id="rId24"/>
    <p:sldId id="278" r:id="rId25"/>
    <p:sldId id="265"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544" autoAdjust="0"/>
    <p:restoredTop sz="94697"/>
  </p:normalViewPr>
  <p:slideViewPr>
    <p:cSldViewPr snapToGrid="0">
      <p:cViewPr varScale="1">
        <p:scale>
          <a:sx n="69" d="100"/>
          <a:sy n="69" d="100"/>
        </p:scale>
        <p:origin x="71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5C20BB3-3CCB-4FE5-991B-82F6BCB48AF3}" type="datetimeFigureOut">
              <a:rPr lang="en-US" smtClean="0"/>
              <a:t>4/10/2021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0746DE6-3336-457D-A091-FA20AC1C536E}" type="slidenum">
              <a:rPr lang="en-US" smtClean="0"/>
              <a:t>‹#›</a:t>
            </a:fld>
            <a:endParaRPr lang="en-US"/>
          </a:p>
        </p:txBody>
      </p:sp>
    </p:spTree>
    <p:extLst>
      <p:ext uri="{BB962C8B-B14F-4D97-AF65-F5344CB8AC3E}">
        <p14:creationId xmlns:p14="http://schemas.microsoft.com/office/powerpoint/2010/main" val="6196956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Case definition can be defined as a number of a certain criteria that health professionals utilize when making decisions regarding the infection of a given disease (Columbia University, 2021). These criteria help to distinguish people who have the disease of concern from those who do not have. The case definition used in </a:t>
            </a:r>
            <a:r>
              <a:rPr lang="en-US" sz="1200" kern="1200" dirty="0" err="1" smtClean="0">
                <a:solidFill>
                  <a:schemeClr val="tx1"/>
                </a:solidFill>
                <a:effectLst/>
                <a:latin typeface="+mn-lt"/>
                <a:ea typeface="+mn-ea"/>
                <a:cs typeface="+mn-cs"/>
              </a:rPr>
              <a:t>Epiville</a:t>
            </a:r>
            <a:r>
              <a:rPr lang="en-US" sz="1200" kern="1200" dirty="0" smtClean="0">
                <a:solidFill>
                  <a:schemeClr val="tx1"/>
                </a:solidFill>
                <a:effectLst/>
                <a:latin typeface="+mn-lt"/>
                <a:ea typeface="+mn-ea"/>
                <a:cs typeface="+mn-cs"/>
              </a:rPr>
              <a:t> SARS simulation includes the following;</a:t>
            </a:r>
          </a:p>
          <a:p>
            <a:r>
              <a:rPr lang="en-US" sz="1200" kern="1200" dirty="0" smtClean="0">
                <a:solidFill>
                  <a:schemeClr val="tx1"/>
                </a:solidFill>
                <a:effectLst/>
                <a:latin typeface="+mn-lt"/>
                <a:ea typeface="+mn-ea"/>
                <a:cs typeface="+mn-cs"/>
              </a:rPr>
              <a:t>The patients portray symptoms such as severe flu.</a:t>
            </a:r>
          </a:p>
          <a:p>
            <a:r>
              <a:rPr lang="en-US" sz="1200" kern="1200" dirty="0" smtClean="0">
                <a:solidFill>
                  <a:schemeClr val="tx1"/>
                </a:solidFill>
                <a:effectLst/>
                <a:latin typeface="+mn-lt"/>
                <a:ea typeface="+mn-ea"/>
                <a:cs typeface="+mn-cs"/>
              </a:rPr>
              <a:t>70 people have similar respiratory flu-like symptoms.</a:t>
            </a:r>
          </a:p>
          <a:p>
            <a:r>
              <a:rPr lang="en-US" sz="1200" kern="1200" dirty="0" smtClean="0">
                <a:solidFill>
                  <a:schemeClr val="tx1"/>
                </a:solidFill>
                <a:effectLst/>
                <a:latin typeface="+mn-lt"/>
                <a:ea typeface="+mn-ea"/>
                <a:cs typeface="+mn-cs"/>
              </a:rPr>
              <a:t>The symptom durations were also recorded to determine the aspect of time.</a:t>
            </a:r>
          </a:p>
          <a:p>
            <a:r>
              <a:rPr lang="en-US" sz="1200" kern="1200" dirty="0" smtClean="0">
                <a:solidFill>
                  <a:schemeClr val="tx1"/>
                </a:solidFill>
                <a:effectLst/>
                <a:latin typeface="+mn-lt"/>
                <a:ea typeface="+mn-ea"/>
                <a:cs typeface="+mn-cs"/>
              </a:rPr>
              <a:t>Six persons aged 60 and older.</a:t>
            </a:r>
          </a:p>
          <a:p>
            <a:r>
              <a:rPr lang="en-US" sz="1200" kern="1200" dirty="0" smtClean="0">
                <a:solidFill>
                  <a:schemeClr val="tx1"/>
                </a:solidFill>
                <a:effectLst/>
                <a:latin typeface="+mn-lt"/>
                <a:ea typeface="+mn-ea"/>
                <a:cs typeface="+mn-cs"/>
              </a:rPr>
              <a:t>Four persons aged between 25 to 50.</a:t>
            </a:r>
          </a:p>
          <a:p>
            <a:r>
              <a:rPr lang="en-US" sz="1200" kern="1200" dirty="0" smtClean="0">
                <a:solidFill>
                  <a:schemeClr val="tx1"/>
                </a:solidFill>
                <a:effectLst/>
                <a:latin typeface="+mn-lt"/>
                <a:ea typeface="+mn-ea"/>
                <a:cs typeface="+mn-cs"/>
              </a:rPr>
              <a:t>Two persons were children between thee and eleven years of age. </a:t>
            </a:r>
          </a:p>
          <a:p>
            <a:r>
              <a:rPr lang="en-US" sz="1200" kern="1200" dirty="0" smtClean="0">
                <a:solidFill>
                  <a:schemeClr val="tx1"/>
                </a:solidFill>
                <a:effectLst/>
                <a:latin typeface="+mn-lt"/>
                <a:ea typeface="+mn-ea"/>
                <a:cs typeface="+mn-cs"/>
              </a:rPr>
              <a:t>Also, 53 out of 70 people who lives in Amoy Apartment Complex are most likely to be SARS cases. 5 patients who did not meet the criteria of this case have similar symptoms of SARS. THE 53 people are still alive even though they are battling this disease. </a:t>
            </a:r>
          </a:p>
          <a:p>
            <a:r>
              <a:rPr lang="en-US" sz="1200" kern="1200" dirty="0" smtClean="0">
                <a:solidFill>
                  <a:schemeClr val="tx1"/>
                </a:solidFill>
                <a:effectLst/>
                <a:latin typeface="+mn-lt"/>
                <a:ea typeface="+mn-ea"/>
                <a:cs typeface="+mn-cs"/>
              </a:rPr>
              <a:t>The residential location of individuals who died of the disease were also examined and it was identified that they came from the same street address and lived in the Amoy Apartment Complex.</a:t>
            </a:r>
          </a:p>
          <a:p>
            <a:r>
              <a:rPr lang="en-US" sz="1200" kern="1200" dirty="0" smtClean="0">
                <a:solidFill>
                  <a:schemeClr val="tx1"/>
                </a:solidFill>
                <a:effectLst/>
                <a:latin typeface="+mn-lt"/>
                <a:ea typeface="+mn-ea"/>
                <a:cs typeface="+mn-cs"/>
              </a:rPr>
              <a:t>On the same note, the choice of case definition can influence an outbreak investigation because this definition figures out the information needed in the classification of people who are infected and those who are still safe. Misclassification of case definitions can negatively impact the outbreak investigation since health experts will only investigate a wrong disease thus leading to issues such as misdiagnosis (Columbia University, 2021). Therefore, the choice of case definition can either enhance success or failure of outbreak investigation. </a:t>
            </a:r>
          </a:p>
          <a:p>
            <a:endParaRPr lang="en-US" dirty="0"/>
          </a:p>
        </p:txBody>
      </p:sp>
      <p:sp>
        <p:nvSpPr>
          <p:cNvPr id="4" name="Slide Number Placeholder 3"/>
          <p:cNvSpPr>
            <a:spLocks noGrp="1"/>
          </p:cNvSpPr>
          <p:nvPr>
            <p:ph type="sldNum" sz="quarter" idx="10"/>
          </p:nvPr>
        </p:nvSpPr>
        <p:spPr/>
        <p:txBody>
          <a:bodyPr/>
          <a:lstStyle/>
          <a:p>
            <a:fld id="{E0746DE6-3336-457D-A091-FA20AC1C536E}" type="slidenum">
              <a:rPr lang="en-US" smtClean="0"/>
              <a:t>3</a:t>
            </a:fld>
            <a:endParaRPr lang="en-US"/>
          </a:p>
        </p:txBody>
      </p:sp>
    </p:spTree>
    <p:extLst>
      <p:ext uri="{BB962C8B-B14F-4D97-AF65-F5344CB8AC3E}">
        <p14:creationId xmlns:p14="http://schemas.microsoft.com/office/powerpoint/2010/main" val="15734565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Descriptive study design can be used in analyzing this </a:t>
            </a:r>
            <a:r>
              <a:rPr lang="en-US" sz="1200" kern="1200" dirty="0" err="1" smtClean="0">
                <a:solidFill>
                  <a:schemeClr val="tx1"/>
                </a:solidFill>
                <a:effectLst/>
                <a:latin typeface="+mn-lt"/>
                <a:ea typeface="+mn-ea"/>
                <a:cs typeface="+mn-cs"/>
              </a:rPr>
              <a:t>Epiville</a:t>
            </a:r>
            <a:r>
              <a:rPr lang="en-US" sz="1200" kern="1200" dirty="0" smtClean="0">
                <a:solidFill>
                  <a:schemeClr val="tx1"/>
                </a:solidFill>
                <a:effectLst/>
                <a:latin typeface="+mn-lt"/>
                <a:ea typeface="+mn-ea"/>
                <a:cs typeface="+mn-cs"/>
              </a:rPr>
              <a:t> SARS simulation outbreak. </a:t>
            </a:r>
          </a:p>
          <a:p>
            <a:r>
              <a:rPr lang="en-US" sz="1200" kern="1200" dirty="0" smtClean="0">
                <a:solidFill>
                  <a:schemeClr val="tx1"/>
                </a:solidFill>
                <a:effectLst/>
                <a:latin typeface="+mn-lt"/>
                <a:ea typeface="+mn-ea"/>
                <a:cs typeface="+mn-cs"/>
              </a:rPr>
              <a:t>This study design is normally used to describe a given population.</a:t>
            </a:r>
          </a:p>
          <a:p>
            <a:r>
              <a:rPr lang="en-US" sz="1200" kern="1200" dirty="0" smtClean="0">
                <a:solidFill>
                  <a:schemeClr val="tx1"/>
                </a:solidFill>
                <a:effectLst/>
                <a:latin typeface="+mn-lt"/>
                <a:ea typeface="+mn-ea"/>
                <a:cs typeface="+mn-cs"/>
              </a:rPr>
              <a:t>In this case, the patients will be analyzed based on their characteristics such as the symptoms that they portray. </a:t>
            </a:r>
          </a:p>
          <a:p>
            <a:r>
              <a:rPr lang="en-US" sz="1200" kern="1200" dirty="0" smtClean="0">
                <a:solidFill>
                  <a:schemeClr val="tx1"/>
                </a:solidFill>
                <a:effectLst/>
                <a:latin typeface="+mn-lt"/>
                <a:ea typeface="+mn-ea"/>
                <a:cs typeface="+mn-cs"/>
              </a:rPr>
              <a:t>The data collected through this design is also of a wide range thus providing a lot of information.  </a:t>
            </a:r>
          </a:p>
          <a:p>
            <a:endParaRPr lang="en-US" dirty="0"/>
          </a:p>
        </p:txBody>
      </p:sp>
      <p:sp>
        <p:nvSpPr>
          <p:cNvPr id="4" name="Slide Number Placeholder 3"/>
          <p:cNvSpPr>
            <a:spLocks noGrp="1"/>
          </p:cNvSpPr>
          <p:nvPr>
            <p:ph type="sldNum" sz="quarter" idx="10"/>
          </p:nvPr>
        </p:nvSpPr>
        <p:spPr/>
        <p:txBody>
          <a:bodyPr/>
          <a:lstStyle/>
          <a:p>
            <a:fld id="{E0746DE6-3336-457D-A091-FA20AC1C536E}" type="slidenum">
              <a:rPr lang="en-US" smtClean="0"/>
              <a:t>12</a:t>
            </a:fld>
            <a:endParaRPr lang="en-US"/>
          </a:p>
        </p:txBody>
      </p:sp>
    </p:spTree>
    <p:extLst>
      <p:ext uri="{BB962C8B-B14F-4D97-AF65-F5344CB8AC3E}">
        <p14:creationId xmlns:p14="http://schemas.microsoft.com/office/powerpoint/2010/main" val="36204200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 The data to be collected includes:</a:t>
            </a:r>
          </a:p>
          <a:p>
            <a:r>
              <a:rPr lang="en-US" sz="1200" kern="1200" dirty="0" smtClean="0">
                <a:solidFill>
                  <a:schemeClr val="tx1"/>
                </a:solidFill>
                <a:effectLst/>
                <a:latin typeface="+mn-lt"/>
                <a:ea typeface="+mn-ea"/>
                <a:cs typeface="+mn-cs"/>
              </a:rPr>
              <a:t>The names of people at risk of becoming ill</a:t>
            </a:r>
          </a:p>
          <a:p>
            <a:r>
              <a:rPr lang="en-US" sz="1200" kern="1200" dirty="0" smtClean="0">
                <a:solidFill>
                  <a:schemeClr val="tx1"/>
                </a:solidFill>
                <a:effectLst/>
                <a:latin typeface="+mn-lt"/>
                <a:ea typeface="+mn-ea"/>
                <a:cs typeface="+mn-cs"/>
              </a:rPr>
              <a:t>The source of this disease</a:t>
            </a:r>
          </a:p>
          <a:p>
            <a:r>
              <a:rPr lang="en-US" sz="1200" kern="1200" dirty="0" smtClean="0">
                <a:solidFill>
                  <a:schemeClr val="tx1"/>
                </a:solidFill>
                <a:effectLst/>
                <a:latin typeface="+mn-lt"/>
                <a:ea typeface="+mn-ea"/>
                <a:cs typeface="+mn-cs"/>
              </a:rPr>
              <a:t>The route of transmission</a:t>
            </a:r>
          </a:p>
          <a:p>
            <a:r>
              <a:rPr lang="en-US" sz="1200" kern="1200" dirty="0" smtClean="0">
                <a:solidFill>
                  <a:schemeClr val="tx1"/>
                </a:solidFill>
                <a:effectLst/>
                <a:latin typeface="+mn-lt"/>
                <a:ea typeface="+mn-ea"/>
                <a:cs typeface="+mn-cs"/>
              </a:rPr>
              <a:t>And possible control measures</a:t>
            </a:r>
          </a:p>
          <a:p>
            <a:endParaRPr lang="en-US" dirty="0"/>
          </a:p>
        </p:txBody>
      </p:sp>
      <p:sp>
        <p:nvSpPr>
          <p:cNvPr id="4" name="Slide Number Placeholder 3"/>
          <p:cNvSpPr>
            <a:spLocks noGrp="1"/>
          </p:cNvSpPr>
          <p:nvPr>
            <p:ph type="sldNum" sz="quarter" idx="10"/>
          </p:nvPr>
        </p:nvSpPr>
        <p:spPr/>
        <p:txBody>
          <a:bodyPr/>
          <a:lstStyle/>
          <a:p>
            <a:fld id="{E0746DE6-3336-457D-A091-FA20AC1C536E}" type="slidenum">
              <a:rPr lang="en-US" smtClean="0"/>
              <a:t>13</a:t>
            </a:fld>
            <a:endParaRPr lang="en-US"/>
          </a:p>
        </p:txBody>
      </p:sp>
    </p:spTree>
    <p:extLst>
      <p:ext uri="{BB962C8B-B14F-4D97-AF65-F5344CB8AC3E}">
        <p14:creationId xmlns:p14="http://schemas.microsoft.com/office/powerpoint/2010/main" val="281762302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 incubation period varies between individuals after being exposed to this disease. </a:t>
            </a:r>
          </a:p>
          <a:p>
            <a:r>
              <a:rPr lang="en-US" sz="1200" kern="1200" dirty="0" smtClean="0">
                <a:solidFill>
                  <a:schemeClr val="tx1"/>
                </a:solidFill>
                <a:effectLst/>
                <a:latin typeface="+mn-lt"/>
                <a:ea typeface="+mn-ea"/>
                <a:cs typeface="+mn-cs"/>
              </a:rPr>
              <a:t>Incubation depends on the intensity of the exposure.</a:t>
            </a:r>
          </a:p>
          <a:p>
            <a:r>
              <a:rPr lang="en-US" sz="1200" kern="1200" dirty="0" smtClean="0">
                <a:solidFill>
                  <a:schemeClr val="tx1"/>
                </a:solidFill>
                <a:effectLst/>
                <a:latin typeface="+mn-lt"/>
                <a:ea typeface="+mn-ea"/>
                <a:cs typeface="+mn-cs"/>
              </a:rPr>
              <a:t>The incubation period of SARS is an average of 4 to 6 days. However, from the time of exposure, the period can extend to about 14 days. It is important for a person to remain vigilant in case he or she feels sick after getting in contact with a suspicious person and the best action to take is seeing a professional for more information. </a:t>
            </a:r>
          </a:p>
          <a:p>
            <a:r>
              <a:rPr lang="en-US" sz="1200" kern="1200" dirty="0" smtClean="0">
                <a:solidFill>
                  <a:schemeClr val="tx1"/>
                </a:solidFill>
                <a:effectLst/>
                <a:latin typeface="+mn-lt"/>
                <a:ea typeface="+mn-ea"/>
                <a:cs typeface="+mn-cs"/>
              </a:rPr>
              <a:t>It is important to know the incubation period of SARS as a way of implementing aspects like quarantines and maintaining isolation regions when studying the progress of the disease. </a:t>
            </a:r>
          </a:p>
          <a:p>
            <a:endParaRPr lang="en-US" dirty="0"/>
          </a:p>
        </p:txBody>
      </p:sp>
      <p:sp>
        <p:nvSpPr>
          <p:cNvPr id="4" name="Slide Number Placeholder 3"/>
          <p:cNvSpPr>
            <a:spLocks noGrp="1"/>
          </p:cNvSpPr>
          <p:nvPr>
            <p:ph type="sldNum" sz="quarter" idx="10"/>
          </p:nvPr>
        </p:nvSpPr>
        <p:spPr/>
        <p:txBody>
          <a:bodyPr/>
          <a:lstStyle/>
          <a:p>
            <a:fld id="{E0746DE6-3336-457D-A091-FA20AC1C536E}" type="slidenum">
              <a:rPr lang="en-US" smtClean="0"/>
              <a:t>15</a:t>
            </a:fld>
            <a:endParaRPr lang="en-US"/>
          </a:p>
        </p:txBody>
      </p:sp>
    </p:spTree>
    <p:extLst>
      <p:ext uri="{BB962C8B-B14F-4D97-AF65-F5344CB8AC3E}">
        <p14:creationId xmlns:p14="http://schemas.microsoft.com/office/powerpoint/2010/main" val="368389004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An endemic refers to a situation where a disease and more specifically an infectious disease linger around a single place for a long period. An epidemic is a given health-related behavior or event that can bring an illness in a community in excess of the norm in the specific region. A pandemic refers to an overall illness that affects people on a worldwide scale. The first stage of outbreak in the </a:t>
            </a:r>
            <a:r>
              <a:rPr lang="en-US" sz="1200" kern="1200" dirty="0" err="1" smtClean="0">
                <a:solidFill>
                  <a:schemeClr val="tx1"/>
                </a:solidFill>
                <a:effectLst/>
                <a:latin typeface="+mn-lt"/>
                <a:ea typeface="+mn-ea"/>
                <a:cs typeface="+mn-cs"/>
              </a:rPr>
              <a:t>Epiville</a:t>
            </a:r>
            <a:r>
              <a:rPr lang="en-US" sz="1200" kern="1200" dirty="0" smtClean="0">
                <a:solidFill>
                  <a:schemeClr val="tx1"/>
                </a:solidFill>
                <a:effectLst/>
                <a:latin typeface="+mn-lt"/>
                <a:ea typeface="+mn-ea"/>
                <a:cs typeface="+mn-cs"/>
              </a:rPr>
              <a:t> SARS simulation begins with the global role. Individuals who travelled to the affected countries are likely to have started this spread.</a:t>
            </a:r>
          </a:p>
          <a:p>
            <a:r>
              <a:rPr lang="en-US" sz="1200" kern="1200" dirty="0" smtClean="0">
                <a:solidFill>
                  <a:schemeClr val="tx1"/>
                </a:solidFill>
                <a:effectLst/>
                <a:latin typeface="+mn-lt"/>
                <a:ea typeface="+mn-ea"/>
                <a:cs typeface="+mn-cs"/>
              </a:rPr>
              <a:t>The second stage is local transmission whereby locals have direct contact to each other. This instance occurred during the party at the Amoy Apartment and other areas where these residents met.</a:t>
            </a:r>
          </a:p>
          <a:p>
            <a:r>
              <a:rPr lang="en-US" sz="1200" kern="1200" dirty="0" smtClean="0">
                <a:solidFill>
                  <a:schemeClr val="tx1"/>
                </a:solidFill>
                <a:effectLst/>
                <a:latin typeface="+mn-lt"/>
                <a:ea typeface="+mn-ea"/>
                <a:cs typeface="+mn-cs"/>
              </a:rPr>
              <a:t>In stage three, SARS became uncontrollable due to lack of adequate knowledge on its origin and how to handle it. </a:t>
            </a:r>
          </a:p>
          <a:p>
            <a:r>
              <a:rPr lang="en-US" sz="1200" kern="1200" dirty="0" smtClean="0">
                <a:solidFill>
                  <a:schemeClr val="tx1"/>
                </a:solidFill>
                <a:effectLst/>
                <a:latin typeface="+mn-lt"/>
                <a:ea typeface="+mn-ea"/>
                <a:cs typeface="+mn-cs"/>
              </a:rPr>
              <a:t>Generally, I made this determination following the data I collected from the fieldwork. It was apparent that this disease circulated within the community.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E0746DE6-3336-457D-A091-FA20AC1C536E}" type="slidenum">
              <a:rPr lang="en-US" smtClean="0"/>
              <a:t>16</a:t>
            </a:fld>
            <a:endParaRPr lang="en-US"/>
          </a:p>
        </p:txBody>
      </p:sp>
    </p:spTree>
    <p:extLst>
      <p:ext uri="{BB962C8B-B14F-4D97-AF65-F5344CB8AC3E}">
        <p14:creationId xmlns:p14="http://schemas.microsoft.com/office/powerpoint/2010/main" val="364624351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Calculation of the present case fatality rate</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Fatality rate is defined as the rate of deaths that emerge as a result of a given disease out of the people who contracts it. </a:t>
            </a:r>
          </a:p>
          <a:p>
            <a:r>
              <a:rPr lang="en-US" sz="1200" b="1" kern="1200" dirty="0" smtClean="0">
                <a:solidFill>
                  <a:schemeClr val="tx1"/>
                </a:solidFill>
                <a:effectLst/>
                <a:latin typeface="+mn-lt"/>
                <a:ea typeface="+mn-ea"/>
                <a:cs typeface="+mn-cs"/>
              </a:rPr>
              <a:t>Fatality rate at Amoy Apartment Complex</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Fatality rate= cases of deaths /total number of cases</a:t>
            </a:r>
          </a:p>
          <a:p>
            <a:r>
              <a:rPr lang="en-US" sz="1200" kern="1200" dirty="0" smtClean="0">
                <a:solidFill>
                  <a:schemeClr val="tx1"/>
                </a:solidFill>
                <a:effectLst/>
                <a:latin typeface="+mn-lt"/>
                <a:ea typeface="+mn-ea"/>
                <a:cs typeface="+mn-cs"/>
              </a:rPr>
              <a:t>cases of death=12</a:t>
            </a:r>
          </a:p>
          <a:p>
            <a:r>
              <a:rPr lang="en-US" sz="1200" kern="1200" dirty="0" smtClean="0">
                <a:solidFill>
                  <a:schemeClr val="tx1"/>
                </a:solidFill>
                <a:effectLst/>
                <a:latin typeface="+mn-lt"/>
                <a:ea typeface="+mn-ea"/>
                <a:cs typeface="+mn-cs"/>
              </a:rPr>
              <a:t>total no. of cases=66</a:t>
            </a:r>
          </a:p>
          <a:p>
            <a:r>
              <a:rPr lang="en-US" sz="1200" kern="1200" dirty="0" smtClean="0">
                <a:solidFill>
                  <a:schemeClr val="tx1"/>
                </a:solidFill>
                <a:effectLst/>
                <a:latin typeface="+mn-lt"/>
                <a:ea typeface="+mn-ea"/>
                <a:cs typeface="+mn-cs"/>
              </a:rPr>
              <a:t>12/66=0.18 or 18%</a:t>
            </a:r>
          </a:p>
          <a:p>
            <a:r>
              <a:rPr lang="en-US" sz="1200" b="1" kern="1200" dirty="0" smtClean="0">
                <a:solidFill>
                  <a:schemeClr val="tx1"/>
                </a:solidFill>
                <a:effectLst/>
                <a:latin typeface="+mn-lt"/>
                <a:ea typeface="+mn-ea"/>
                <a:cs typeface="+mn-cs"/>
              </a:rPr>
              <a:t>Fatality rate at Star Hospital</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cases of deaths=3</a:t>
            </a:r>
          </a:p>
          <a:p>
            <a:r>
              <a:rPr lang="en-US" sz="1200" kern="1200" dirty="0" smtClean="0">
                <a:solidFill>
                  <a:schemeClr val="tx1"/>
                </a:solidFill>
                <a:effectLst/>
                <a:latin typeface="+mn-lt"/>
                <a:ea typeface="+mn-ea"/>
                <a:cs typeface="+mn-cs"/>
              </a:rPr>
              <a:t>total no. of cases=22</a:t>
            </a:r>
          </a:p>
          <a:p>
            <a:r>
              <a:rPr lang="en-US" sz="1200" kern="1200" dirty="0" smtClean="0">
                <a:solidFill>
                  <a:schemeClr val="tx1"/>
                </a:solidFill>
                <a:effectLst/>
                <a:latin typeface="+mn-lt"/>
                <a:ea typeface="+mn-ea"/>
                <a:cs typeface="+mn-cs"/>
              </a:rPr>
              <a:t>3/22=0.13 or 13% </a:t>
            </a:r>
          </a:p>
          <a:p>
            <a:r>
              <a:rPr lang="en-US" sz="1200" kern="1200" dirty="0" smtClean="0">
                <a:solidFill>
                  <a:schemeClr val="tx1"/>
                </a:solidFill>
                <a:effectLst/>
                <a:latin typeface="+mn-lt"/>
                <a:ea typeface="+mn-ea"/>
                <a:cs typeface="+mn-cs"/>
              </a:rPr>
              <a:t>the significance of these rates is that they indicate that this disease is deadly since the rates are high thus the need to take precautions.  </a:t>
            </a:r>
          </a:p>
          <a:p>
            <a:endParaRPr lang="en-US" dirty="0"/>
          </a:p>
        </p:txBody>
      </p:sp>
      <p:sp>
        <p:nvSpPr>
          <p:cNvPr id="4" name="Slide Number Placeholder 3"/>
          <p:cNvSpPr>
            <a:spLocks noGrp="1"/>
          </p:cNvSpPr>
          <p:nvPr>
            <p:ph type="sldNum" sz="quarter" idx="10"/>
          </p:nvPr>
        </p:nvSpPr>
        <p:spPr/>
        <p:txBody>
          <a:bodyPr/>
          <a:lstStyle/>
          <a:p>
            <a:fld id="{E0746DE6-3336-457D-A091-FA20AC1C536E}" type="slidenum">
              <a:rPr lang="en-US" smtClean="0"/>
              <a:t>17</a:t>
            </a:fld>
            <a:endParaRPr lang="en-US"/>
          </a:p>
        </p:txBody>
      </p:sp>
    </p:spTree>
    <p:extLst>
      <p:ext uri="{BB962C8B-B14F-4D97-AF65-F5344CB8AC3E}">
        <p14:creationId xmlns:p14="http://schemas.microsoft.com/office/powerpoint/2010/main" val="214490291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primary attack rate=cases of residents/residents at risk</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primary attack rate at Amoy Complex=66/600, x 1000 per population= 110 cases per 1000 population at risk. </a:t>
            </a:r>
          </a:p>
          <a:p>
            <a:r>
              <a:rPr lang="en-US" sz="1200" kern="1200" dirty="0" smtClean="0">
                <a:solidFill>
                  <a:schemeClr val="tx1"/>
                </a:solidFill>
                <a:effectLst/>
                <a:latin typeface="+mn-lt"/>
                <a:ea typeface="+mn-ea"/>
                <a:cs typeface="+mn-cs"/>
              </a:rPr>
              <a:t>Primary Attack rate at Star Hospital =22/100, x100=200 cases per 1000 population at risk.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Secondary attack rate =number of new cases in group-initial cases, /no. of vulnerability-initial cases</a:t>
            </a:r>
          </a:p>
          <a:p>
            <a:r>
              <a:rPr lang="en-US" sz="1200" kern="1200" smtClean="0">
                <a:solidFill>
                  <a:schemeClr val="tx1"/>
                </a:solidFill>
                <a:effectLst/>
                <a:latin typeface="+mn-lt"/>
                <a:ea typeface="+mn-ea"/>
                <a:cs typeface="+mn-cs"/>
              </a:rPr>
              <a:t>secondary attack rate at Amoy=66-1/600-66= 0.12 or 12% </a:t>
            </a:r>
            <a:endParaRPr lang="en-US" sz="1200" kern="120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E0746DE6-3336-457D-A091-FA20AC1C536E}" type="slidenum">
              <a:rPr lang="en-US" smtClean="0"/>
              <a:t>18</a:t>
            </a:fld>
            <a:endParaRPr lang="en-US"/>
          </a:p>
        </p:txBody>
      </p:sp>
    </p:spTree>
    <p:extLst>
      <p:ext uri="{BB962C8B-B14F-4D97-AF65-F5344CB8AC3E}">
        <p14:creationId xmlns:p14="http://schemas.microsoft.com/office/powerpoint/2010/main" val="401139449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One of the primary principles that are identified with regard to outbreak management is recognizing the outbreak and its existence. Many are the times that people are rather adamant in confirming the existence of a disease or a pandemic and the consequence of this is having the general population put in a rather state of worry. In a case where a health issue affects the environment and a pathogen is easily spread airborne, there are chances that people might not take the issue seriously. The consequence of the ignorance is having some unaware people contracting the disease much to their detrimental health development. Accepting the fact that the disease or the condition exists is imperative for it ensures that people in the immediate environment engage in strategies that keep them safe. Moreover, it is possible for practitioners to pre-determine the best means through which they can contain the issue if it has already spread to the immediate environment where they serve. </a:t>
            </a:r>
          </a:p>
          <a:p>
            <a:endParaRPr lang="en-US" dirty="0"/>
          </a:p>
        </p:txBody>
      </p:sp>
      <p:sp>
        <p:nvSpPr>
          <p:cNvPr id="4" name="Slide Number Placeholder 3"/>
          <p:cNvSpPr>
            <a:spLocks noGrp="1"/>
          </p:cNvSpPr>
          <p:nvPr>
            <p:ph type="sldNum" sz="quarter" idx="10"/>
          </p:nvPr>
        </p:nvSpPr>
        <p:spPr/>
        <p:txBody>
          <a:bodyPr/>
          <a:lstStyle/>
          <a:p>
            <a:fld id="{E0746DE6-3336-457D-A091-FA20AC1C536E}" type="slidenum">
              <a:rPr lang="en-US" smtClean="0"/>
              <a:t>19</a:t>
            </a:fld>
            <a:endParaRPr lang="en-US"/>
          </a:p>
        </p:txBody>
      </p:sp>
    </p:spTree>
    <p:extLst>
      <p:ext uri="{BB962C8B-B14F-4D97-AF65-F5344CB8AC3E}">
        <p14:creationId xmlns:p14="http://schemas.microsoft.com/office/powerpoint/2010/main" val="159345643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Isolation and quarantine is the appropriate measure to control the outbreak of this pandemic.</a:t>
            </a:r>
          </a:p>
          <a:p>
            <a:r>
              <a:rPr lang="en-US" sz="1200" kern="1200" dirty="0" smtClean="0">
                <a:solidFill>
                  <a:schemeClr val="tx1"/>
                </a:solidFill>
                <a:effectLst/>
                <a:latin typeface="+mn-lt"/>
                <a:ea typeface="+mn-ea"/>
                <a:cs typeface="+mn-cs"/>
              </a:rPr>
              <a:t>Infected people should be isolated until they stop shedding virus.</a:t>
            </a:r>
          </a:p>
          <a:p>
            <a:r>
              <a:rPr lang="en-US" sz="1200" kern="1200" dirty="0" smtClean="0">
                <a:solidFill>
                  <a:schemeClr val="tx1"/>
                </a:solidFill>
                <a:effectLst/>
                <a:latin typeface="+mn-lt"/>
                <a:ea typeface="+mn-ea"/>
                <a:cs typeface="+mn-cs"/>
              </a:rPr>
              <a:t>Quarantine is the best approach for people who have been exposed to this virus. </a:t>
            </a:r>
          </a:p>
          <a:p>
            <a:r>
              <a:rPr lang="en-US" sz="1200" kern="1200" dirty="0" smtClean="0">
                <a:solidFill>
                  <a:schemeClr val="tx1"/>
                </a:solidFill>
                <a:effectLst/>
                <a:latin typeface="+mn-lt"/>
                <a:ea typeface="+mn-ea"/>
                <a:cs typeface="+mn-cs"/>
              </a:rPr>
              <a:t>These strategies reduces chances of interaction thus curbing the spread of this disease.  </a:t>
            </a:r>
          </a:p>
          <a:p>
            <a:endParaRPr lang="en-US" dirty="0"/>
          </a:p>
        </p:txBody>
      </p:sp>
      <p:sp>
        <p:nvSpPr>
          <p:cNvPr id="4" name="Slide Number Placeholder 3"/>
          <p:cNvSpPr>
            <a:spLocks noGrp="1"/>
          </p:cNvSpPr>
          <p:nvPr>
            <p:ph type="sldNum" sz="quarter" idx="10"/>
          </p:nvPr>
        </p:nvSpPr>
        <p:spPr/>
        <p:txBody>
          <a:bodyPr/>
          <a:lstStyle/>
          <a:p>
            <a:fld id="{E0746DE6-3336-457D-A091-FA20AC1C536E}" type="slidenum">
              <a:rPr lang="en-US" smtClean="0"/>
              <a:t>20</a:t>
            </a:fld>
            <a:endParaRPr lang="en-US"/>
          </a:p>
        </p:txBody>
      </p:sp>
    </p:spTree>
    <p:extLst>
      <p:ext uri="{BB962C8B-B14F-4D97-AF65-F5344CB8AC3E}">
        <p14:creationId xmlns:p14="http://schemas.microsoft.com/office/powerpoint/2010/main" val="392793520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It is logical to recommend passive surveillance over active surveillance due to certain reasons.</a:t>
            </a:r>
          </a:p>
          <a:p>
            <a:r>
              <a:rPr lang="en-US" sz="1200" kern="1200" dirty="0" smtClean="0">
                <a:solidFill>
                  <a:schemeClr val="tx1"/>
                </a:solidFill>
                <a:effectLst/>
                <a:latin typeface="+mn-lt"/>
                <a:ea typeface="+mn-ea"/>
                <a:cs typeface="+mn-cs"/>
              </a:rPr>
              <a:t>Passive surveillance is less difficult to carry out since it does not require more energy to engage in activities like personal visits to the reporting persons, hospitals, or laboratories to obtain an information. </a:t>
            </a:r>
          </a:p>
          <a:p>
            <a:r>
              <a:rPr lang="en-US" sz="1200" kern="1200" dirty="0" smtClean="0">
                <a:solidFill>
                  <a:schemeClr val="tx1"/>
                </a:solidFill>
                <a:effectLst/>
                <a:latin typeface="+mn-lt"/>
                <a:ea typeface="+mn-ea"/>
                <a:cs typeface="+mn-cs"/>
              </a:rPr>
              <a:t>Passive surveillance is also recommendable over active approach because it is less labor-intensive and it also save costs. </a:t>
            </a:r>
          </a:p>
          <a:p>
            <a:endParaRPr lang="en-US" dirty="0"/>
          </a:p>
        </p:txBody>
      </p:sp>
      <p:sp>
        <p:nvSpPr>
          <p:cNvPr id="4" name="Slide Number Placeholder 3"/>
          <p:cNvSpPr>
            <a:spLocks noGrp="1"/>
          </p:cNvSpPr>
          <p:nvPr>
            <p:ph type="sldNum" sz="quarter" idx="10"/>
          </p:nvPr>
        </p:nvSpPr>
        <p:spPr/>
        <p:txBody>
          <a:bodyPr/>
          <a:lstStyle/>
          <a:p>
            <a:fld id="{E0746DE6-3336-457D-A091-FA20AC1C536E}" type="slidenum">
              <a:rPr lang="en-US" smtClean="0"/>
              <a:t>21</a:t>
            </a:fld>
            <a:endParaRPr lang="en-US"/>
          </a:p>
        </p:txBody>
      </p:sp>
    </p:spTree>
    <p:extLst>
      <p:ext uri="{BB962C8B-B14F-4D97-AF65-F5344CB8AC3E}">
        <p14:creationId xmlns:p14="http://schemas.microsoft.com/office/powerpoint/2010/main" val="277453153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t>The information regarding the outbreak can be disseminated through a specific plan.</a:t>
            </a:r>
          </a:p>
          <a:p>
            <a:r>
              <a:rPr lang="en-US" sz="1200" dirty="0" smtClean="0"/>
              <a:t>The first plan involves holding daily briefings to the public. For instance, health experts should hold regular briefings to inform the nation on the state of the disease.</a:t>
            </a:r>
          </a:p>
          <a:p>
            <a:r>
              <a:rPr lang="en-US" sz="1200" dirty="0" smtClean="0"/>
              <a:t>Information can also be given via social media platforms such as Facebook and Twitter. </a:t>
            </a:r>
          </a:p>
          <a:p>
            <a:pPr marL="0" indent="0">
              <a:buNone/>
            </a:pPr>
            <a:endParaRPr lang="en-US" sz="1200" dirty="0" smtClean="0"/>
          </a:p>
          <a:p>
            <a:pPr marL="0" indent="0">
              <a:buNone/>
            </a:pPr>
            <a:endParaRPr lang="en-US" sz="1200" dirty="0" smtClean="0"/>
          </a:p>
          <a:p>
            <a:endParaRPr lang="en-US" dirty="0"/>
          </a:p>
        </p:txBody>
      </p:sp>
      <p:sp>
        <p:nvSpPr>
          <p:cNvPr id="4" name="Slide Number Placeholder 3"/>
          <p:cNvSpPr>
            <a:spLocks noGrp="1"/>
          </p:cNvSpPr>
          <p:nvPr>
            <p:ph type="sldNum" sz="quarter" idx="10"/>
          </p:nvPr>
        </p:nvSpPr>
        <p:spPr/>
        <p:txBody>
          <a:bodyPr/>
          <a:lstStyle/>
          <a:p>
            <a:fld id="{E0746DE6-3336-457D-A091-FA20AC1C536E}" type="slidenum">
              <a:rPr lang="en-US" smtClean="0"/>
              <a:t>22</a:t>
            </a:fld>
            <a:endParaRPr lang="en-US"/>
          </a:p>
        </p:txBody>
      </p:sp>
    </p:spTree>
    <p:extLst>
      <p:ext uri="{BB962C8B-B14F-4D97-AF65-F5344CB8AC3E}">
        <p14:creationId xmlns:p14="http://schemas.microsoft.com/office/powerpoint/2010/main" val="12889516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One of the factors to consider when developing a case definition is clinical criteria. Clinical criteria incorporate all signs and symptoms presented by the patient (Columbia University, 2021). These variables can only be determined after a thorough physical examination of the said case. </a:t>
            </a:r>
          </a:p>
          <a:p>
            <a:r>
              <a:rPr lang="en-US" sz="1200" kern="1200" dirty="0" smtClean="0">
                <a:solidFill>
                  <a:schemeClr val="tx1"/>
                </a:solidFill>
                <a:effectLst/>
                <a:latin typeface="+mn-lt"/>
                <a:ea typeface="+mn-ea"/>
                <a:cs typeface="+mn-cs"/>
              </a:rPr>
              <a:t>Another factor o consideration when developing a case definition is the aspect of person, place, and time. The investigator should first analyze various aspects of the people involved in the case. For instance, their age differences can be examined to detect the variation. Also, the investigator should assess the time taken before the symptoms appear or disappear. Finally, the researcher should determine whether this case prevails in a specific physical address. </a:t>
            </a:r>
          </a:p>
          <a:p>
            <a:endParaRPr lang="en-US" dirty="0"/>
          </a:p>
        </p:txBody>
      </p:sp>
      <p:sp>
        <p:nvSpPr>
          <p:cNvPr id="4" name="Slide Number Placeholder 3"/>
          <p:cNvSpPr>
            <a:spLocks noGrp="1"/>
          </p:cNvSpPr>
          <p:nvPr>
            <p:ph type="sldNum" sz="quarter" idx="10"/>
          </p:nvPr>
        </p:nvSpPr>
        <p:spPr/>
        <p:txBody>
          <a:bodyPr/>
          <a:lstStyle/>
          <a:p>
            <a:fld id="{E0746DE6-3336-457D-A091-FA20AC1C536E}" type="slidenum">
              <a:rPr lang="en-US" smtClean="0"/>
              <a:t>4</a:t>
            </a:fld>
            <a:endParaRPr lang="en-US"/>
          </a:p>
        </p:txBody>
      </p:sp>
    </p:spTree>
    <p:extLst>
      <p:ext uri="{BB962C8B-B14F-4D97-AF65-F5344CB8AC3E}">
        <p14:creationId xmlns:p14="http://schemas.microsoft.com/office/powerpoint/2010/main" val="295188910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Based on this presentation, it is evident that covid-19 IS a dangerous disease that takes the lives of many people globally. </a:t>
            </a:r>
          </a:p>
          <a:p>
            <a:r>
              <a:rPr lang="en-US" sz="1200" kern="1200" dirty="0" smtClean="0">
                <a:solidFill>
                  <a:schemeClr val="tx1"/>
                </a:solidFill>
                <a:effectLst/>
                <a:latin typeface="+mn-lt"/>
                <a:ea typeface="+mn-ea"/>
                <a:cs typeface="+mn-cs"/>
              </a:rPr>
              <a:t>People are still not sure about the genesis of this pandemic.</a:t>
            </a:r>
          </a:p>
          <a:p>
            <a:r>
              <a:rPr lang="en-US" sz="1200" kern="1200" dirty="0" smtClean="0">
                <a:solidFill>
                  <a:schemeClr val="tx1"/>
                </a:solidFill>
                <a:effectLst/>
                <a:latin typeface="+mn-lt"/>
                <a:ea typeface="+mn-ea"/>
                <a:cs typeface="+mn-cs"/>
              </a:rPr>
              <a:t>Covid-19 affects people of varied characteristics like age, gender, and race.</a:t>
            </a:r>
          </a:p>
          <a:p>
            <a:endParaRPr lang="en-US" dirty="0"/>
          </a:p>
        </p:txBody>
      </p:sp>
      <p:sp>
        <p:nvSpPr>
          <p:cNvPr id="4" name="Slide Number Placeholder 3"/>
          <p:cNvSpPr>
            <a:spLocks noGrp="1"/>
          </p:cNvSpPr>
          <p:nvPr>
            <p:ph type="sldNum" sz="quarter" idx="10"/>
          </p:nvPr>
        </p:nvSpPr>
        <p:spPr/>
        <p:txBody>
          <a:bodyPr/>
          <a:lstStyle/>
          <a:p>
            <a:fld id="{E0746DE6-3336-457D-A091-FA20AC1C536E}" type="slidenum">
              <a:rPr lang="en-US" smtClean="0"/>
              <a:t>23</a:t>
            </a:fld>
            <a:endParaRPr lang="en-US"/>
          </a:p>
        </p:txBody>
      </p:sp>
    </p:spTree>
    <p:extLst>
      <p:ext uri="{BB962C8B-B14F-4D97-AF65-F5344CB8AC3E}">
        <p14:creationId xmlns:p14="http://schemas.microsoft.com/office/powerpoint/2010/main" val="382527967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Human beings should be responsible during these unprecedented times of COVID-19.</a:t>
            </a:r>
          </a:p>
          <a:p>
            <a:r>
              <a:rPr lang="en-US" sz="1200" kern="1200" dirty="0" smtClean="0">
                <a:solidFill>
                  <a:schemeClr val="tx1"/>
                </a:solidFill>
                <a:effectLst/>
                <a:latin typeface="+mn-lt"/>
                <a:ea typeface="+mn-ea"/>
                <a:cs typeface="+mn-cs"/>
              </a:rPr>
              <a:t>The government should also enact appropriate measures to curb the spread of this virus.</a:t>
            </a:r>
          </a:p>
          <a:p>
            <a:r>
              <a:rPr lang="en-US" sz="1200" kern="1200" dirty="0" smtClean="0">
                <a:solidFill>
                  <a:schemeClr val="tx1"/>
                </a:solidFill>
                <a:effectLst/>
                <a:latin typeface="+mn-lt"/>
                <a:ea typeface="+mn-ea"/>
                <a:cs typeface="+mn-cs"/>
              </a:rPr>
              <a:t>Some of the effective approaches to controlling its spread include establishing quarantine facilities and advising people to isolate themselves to reduce social interactions.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E0746DE6-3336-457D-A091-FA20AC1C536E}" type="slidenum">
              <a:rPr lang="en-US" smtClean="0"/>
              <a:t>24</a:t>
            </a:fld>
            <a:endParaRPr lang="en-US"/>
          </a:p>
        </p:txBody>
      </p:sp>
    </p:spTree>
    <p:extLst>
      <p:ext uri="{BB962C8B-B14F-4D97-AF65-F5344CB8AC3E}">
        <p14:creationId xmlns:p14="http://schemas.microsoft.com/office/powerpoint/2010/main" val="31054954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 </a:t>
            </a:r>
            <a:r>
              <a:rPr lang="en-US" sz="1200" kern="1200" dirty="0" err="1" smtClean="0">
                <a:solidFill>
                  <a:schemeClr val="tx1"/>
                </a:solidFill>
                <a:effectLst/>
                <a:latin typeface="+mn-lt"/>
                <a:ea typeface="+mn-ea"/>
                <a:cs typeface="+mn-cs"/>
              </a:rPr>
              <a:t>Epiville</a:t>
            </a:r>
            <a:r>
              <a:rPr lang="en-US" sz="1200" kern="1200" dirty="0" smtClean="0">
                <a:solidFill>
                  <a:schemeClr val="tx1"/>
                </a:solidFill>
                <a:effectLst/>
                <a:latin typeface="+mn-lt"/>
                <a:ea typeface="+mn-ea"/>
                <a:cs typeface="+mn-cs"/>
              </a:rPr>
              <a:t> SARS simulation clearly defines the terms persons, place and time with regards to this outbreak.</a:t>
            </a:r>
          </a:p>
          <a:p>
            <a:r>
              <a:rPr lang="en-US" sz="1200" kern="1200" dirty="0" smtClean="0">
                <a:solidFill>
                  <a:schemeClr val="tx1"/>
                </a:solidFill>
                <a:effectLst/>
                <a:latin typeface="+mn-lt"/>
                <a:ea typeface="+mn-ea"/>
                <a:cs typeface="+mn-cs"/>
              </a:rPr>
              <a:t>The aspect of persons is explained based on the characteristics and behaviors of the patients. Personal characteristics includes occupation, diet, medication, family history, and sexual habits, among others. Based on </a:t>
            </a:r>
            <a:r>
              <a:rPr lang="en-US" sz="1200" kern="1200" dirty="0" err="1" smtClean="0">
                <a:solidFill>
                  <a:schemeClr val="tx1"/>
                </a:solidFill>
                <a:effectLst/>
                <a:latin typeface="+mn-lt"/>
                <a:ea typeface="+mn-ea"/>
                <a:cs typeface="+mn-cs"/>
              </a:rPr>
              <a:t>Epiville</a:t>
            </a:r>
            <a:r>
              <a:rPr lang="en-US" sz="1200" kern="1200" dirty="0" smtClean="0">
                <a:solidFill>
                  <a:schemeClr val="tx1"/>
                </a:solidFill>
                <a:effectLst/>
                <a:latin typeface="+mn-lt"/>
                <a:ea typeface="+mn-ea"/>
                <a:cs typeface="+mn-cs"/>
              </a:rPr>
              <a:t> SARS simulation, the patients are classified with varied ages. For example, six persons aged 60 and older, four persons aged between 25 to 50 while two persons were children between thee and eleven years of age (Columbia University, 2021). </a:t>
            </a:r>
          </a:p>
          <a:p>
            <a:r>
              <a:rPr lang="en-US" sz="1200" kern="1200" dirty="0" smtClean="0">
                <a:solidFill>
                  <a:schemeClr val="tx1"/>
                </a:solidFill>
                <a:effectLst/>
                <a:latin typeface="+mn-lt"/>
                <a:ea typeface="+mn-ea"/>
                <a:cs typeface="+mn-cs"/>
              </a:rPr>
              <a:t>The aspect of place involves the variation by location. These features include here the patients’ lives, travels, and work. All of these features are likely to give a clue on the possible genesis of this disease. For instance, it the frequency of disease should be established by country, cities, or even neighborhoods. In this simulation, the infectious ward of the </a:t>
            </a:r>
            <a:r>
              <a:rPr lang="en-US" sz="1200" kern="1200" dirty="0" err="1" smtClean="0">
                <a:solidFill>
                  <a:schemeClr val="tx1"/>
                </a:solidFill>
                <a:effectLst/>
                <a:latin typeface="+mn-lt"/>
                <a:ea typeface="+mn-ea"/>
                <a:cs typeface="+mn-cs"/>
              </a:rPr>
              <a:t>Epiville</a:t>
            </a:r>
            <a:r>
              <a:rPr lang="en-US" sz="1200" kern="1200" dirty="0" smtClean="0">
                <a:solidFill>
                  <a:schemeClr val="tx1"/>
                </a:solidFill>
                <a:effectLst/>
                <a:latin typeface="+mn-lt"/>
                <a:ea typeface="+mn-ea"/>
                <a:cs typeface="+mn-cs"/>
              </a:rPr>
              <a:t> General Hospital and the Amoy Apartment Complex served this purpose. A lot of information regarding the patients’ movements were recorded from these locations. It was evident that most of these patients came from the same apartment complex, Amoy. It was also clear that many people in this apartment became sick and almost all of them had similar signs and symptoms. </a:t>
            </a:r>
          </a:p>
          <a:p>
            <a:r>
              <a:rPr lang="en-US" sz="1200" kern="1200" dirty="0" smtClean="0">
                <a:solidFill>
                  <a:schemeClr val="tx1"/>
                </a:solidFill>
                <a:effectLst/>
                <a:latin typeface="+mn-lt"/>
                <a:ea typeface="+mn-ea"/>
                <a:cs typeface="+mn-cs"/>
              </a:rPr>
              <a:t>The element of time involves the frequency of the disease. Based on the </a:t>
            </a:r>
            <a:r>
              <a:rPr lang="en-US" sz="1200" kern="1200" dirty="0" err="1" smtClean="0">
                <a:solidFill>
                  <a:schemeClr val="tx1"/>
                </a:solidFill>
                <a:effectLst/>
                <a:latin typeface="+mn-lt"/>
                <a:ea typeface="+mn-ea"/>
                <a:cs typeface="+mn-cs"/>
              </a:rPr>
              <a:t>Epiville</a:t>
            </a:r>
            <a:r>
              <a:rPr lang="en-US" sz="1200" kern="1200" dirty="0" smtClean="0">
                <a:solidFill>
                  <a:schemeClr val="tx1"/>
                </a:solidFill>
                <a:effectLst/>
                <a:latin typeface="+mn-lt"/>
                <a:ea typeface="+mn-ea"/>
                <a:cs typeface="+mn-cs"/>
              </a:rPr>
              <a:t> SARS simulation, this disease keeps on improving since many people are becoming sick daily. New cases of this disease are being recorded on a daily basis. </a:t>
            </a:r>
          </a:p>
          <a:p>
            <a:r>
              <a:rPr lang="en-US" sz="1200" kern="1200" dirty="0" smtClean="0">
                <a:solidFill>
                  <a:schemeClr val="tx1"/>
                </a:solidFill>
                <a:effectLst/>
                <a:latin typeface="+mn-lt"/>
                <a:ea typeface="+mn-ea"/>
                <a:cs typeface="+mn-cs"/>
              </a:rPr>
              <a:t>The simulation also involves an investigation the Star Hospital in the city. </a:t>
            </a:r>
          </a:p>
          <a:p>
            <a:r>
              <a:rPr lang="en-US" sz="1200" kern="1200" dirty="0" smtClean="0">
                <a:solidFill>
                  <a:schemeClr val="tx1"/>
                </a:solidFill>
                <a:effectLst/>
                <a:latin typeface="+mn-lt"/>
                <a:ea typeface="+mn-ea"/>
                <a:cs typeface="+mn-cs"/>
              </a:rPr>
              <a:t>The nurse and the doctor who were attending to the 70-year-old man also became sick and were under isolation. This man was admitted following certain respiratory symptoms. 20 additional staff members also became sick before appropriate measures were put in place to curb the spread of this disease.5 Medical residents also became sick after visiting the patient’s room.</a:t>
            </a:r>
          </a:p>
          <a:p>
            <a:r>
              <a:rPr lang="en-US" sz="1200" kern="1200" dirty="0" smtClean="0">
                <a:solidFill>
                  <a:schemeClr val="tx1"/>
                </a:solidFill>
                <a:effectLst/>
                <a:latin typeface="+mn-lt"/>
                <a:ea typeface="+mn-ea"/>
                <a:cs typeface="+mn-cs"/>
              </a:rPr>
              <a:t>The review of the 70-year-old patient’s chart reveals that he resided in Amoy Apartment Complex (Columbia University, 2021). This man also attended annual luau party in this address, a party which was attended by around 300 tenants. </a:t>
            </a:r>
          </a:p>
          <a:p>
            <a:endParaRPr lang="en-US" dirty="0"/>
          </a:p>
        </p:txBody>
      </p:sp>
      <p:sp>
        <p:nvSpPr>
          <p:cNvPr id="4" name="Slide Number Placeholder 3"/>
          <p:cNvSpPr>
            <a:spLocks noGrp="1"/>
          </p:cNvSpPr>
          <p:nvPr>
            <p:ph type="sldNum" sz="quarter" idx="10"/>
          </p:nvPr>
        </p:nvSpPr>
        <p:spPr/>
        <p:txBody>
          <a:bodyPr/>
          <a:lstStyle/>
          <a:p>
            <a:fld id="{E0746DE6-3336-457D-A091-FA20AC1C536E}" type="slidenum">
              <a:rPr lang="en-US" smtClean="0"/>
              <a:t>5</a:t>
            </a:fld>
            <a:endParaRPr lang="en-US"/>
          </a:p>
        </p:txBody>
      </p:sp>
    </p:spTree>
    <p:extLst>
      <p:ext uri="{BB962C8B-B14F-4D97-AF65-F5344CB8AC3E}">
        <p14:creationId xmlns:p14="http://schemas.microsoft.com/office/powerpoint/2010/main" val="33294828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Define the epidemic</a:t>
            </a:r>
            <a:endParaRPr lang="en-US" sz="1100" kern="1200" dirty="0" smtClean="0">
              <a:solidFill>
                <a:schemeClr val="tx1"/>
              </a:solidFill>
              <a:effectLst/>
              <a:latin typeface="+mn-lt"/>
              <a:ea typeface="+mn-ea"/>
              <a:cs typeface="+mn-cs"/>
            </a:endParaRPr>
          </a:p>
          <a:p>
            <a:pPr lvl="1"/>
            <a:r>
              <a:rPr lang="en-US" sz="1200" kern="1200" dirty="0" smtClean="0">
                <a:solidFill>
                  <a:schemeClr val="tx1"/>
                </a:solidFill>
                <a:effectLst/>
                <a:latin typeface="+mn-lt"/>
                <a:ea typeface="+mn-ea"/>
                <a:cs typeface="+mn-cs"/>
              </a:rPr>
              <a:t>Define the "numerator" (cases)</a:t>
            </a:r>
            <a:endParaRPr lang="en-US" sz="1100" kern="1200" dirty="0" smtClean="0">
              <a:solidFill>
                <a:schemeClr val="tx1"/>
              </a:solidFill>
              <a:effectLst/>
              <a:latin typeface="+mn-lt"/>
              <a:ea typeface="+mn-ea"/>
              <a:cs typeface="+mn-cs"/>
            </a:endParaRPr>
          </a:p>
          <a:p>
            <a:pPr lvl="1"/>
            <a:r>
              <a:rPr lang="en-US" sz="1200" kern="1200" dirty="0" smtClean="0">
                <a:solidFill>
                  <a:schemeClr val="tx1"/>
                </a:solidFill>
                <a:effectLst/>
                <a:latin typeface="+mn-lt"/>
                <a:ea typeface="+mn-ea"/>
                <a:cs typeface="+mn-cs"/>
              </a:rPr>
              <a:t>Define the "denominator" (population at risk for developing disease)</a:t>
            </a:r>
            <a:endParaRPr lang="en-US" sz="1100" kern="1200" dirty="0" smtClean="0">
              <a:solidFill>
                <a:schemeClr val="tx1"/>
              </a:solidFill>
              <a:effectLst/>
              <a:latin typeface="+mn-lt"/>
              <a:ea typeface="+mn-ea"/>
              <a:cs typeface="+mn-cs"/>
            </a:endParaRPr>
          </a:p>
          <a:p>
            <a:pPr lvl="1"/>
            <a:r>
              <a:rPr lang="en-US" sz="1200" kern="1200" dirty="0" smtClean="0">
                <a:solidFill>
                  <a:schemeClr val="tx1"/>
                </a:solidFill>
                <a:effectLst/>
                <a:latin typeface="+mn-lt"/>
                <a:ea typeface="+mn-ea"/>
                <a:cs typeface="+mn-cs"/>
              </a:rPr>
              <a:t>Calculate attack rates</a:t>
            </a:r>
            <a:endParaRPr lang="en-US" sz="11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Examine the distribution of cases by person, place, and time (PPT)</a:t>
            </a:r>
            <a:endParaRPr lang="en-US" sz="11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Look for combinations (interactions) of relevant variables</a:t>
            </a:r>
            <a:endParaRPr lang="en-US" sz="11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Develop hypotheses based on the following:</a:t>
            </a:r>
            <a:endParaRPr lang="en-US" sz="1100" kern="1200" dirty="0" smtClean="0">
              <a:solidFill>
                <a:schemeClr val="tx1"/>
              </a:solidFill>
              <a:effectLst/>
              <a:latin typeface="+mn-lt"/>
              <a:ea typeface="+mn-ea"/>
              <a:cs typeface="+mn-cs"/>
            </a:endParaRPr>
          </a:p>
          <a:p>
            <a:pPr lvl="1"/>
            <a:r>
              <a:rPr lang="en-US" sz="1200" kern="1200" dirty="0" smtClean="0">
                <a:solidFill>
                  <a:schemeClr val="tx1"/>
                </a:solidFill>
                <a:effectLst/>
                <a:latin typeface="+mn-lt"/>
                <a:ea typeface="+mn-ea"/>
                <a:cs typeface="+mn-cs"/>
              </a:rPr>
              <a:t>Existing knowledge (if any) of the disease</a:t>
            </a:r>
            <a:endParaRPr lang="en-US" sz="1100" kern="1200" dirty="0" smtClean="0">
              <a:solidFill>
                <a:schemeClr val="tx1"/>
              </a:solidFill>
              <a:effectLst/>
              <a:latin typeface="+mn-lt"/>
              <a:ea typeface="+mn-ea"/>
              <a:cs typeface="+mn-cs"/>
            </a:endParaRPr>
          </a:p>
          <a:p>
            <a:pPr lvl="1"/>
            <a:r>
              <a:rPr lang="en-US" sz="1200" kern="1200" dirty="0" smtClean="0">
                <a:solidFill>
                  <a:schemeClr val="tx1"/>
                </a:solidFill>
                <a:effectLst/>
                <a:latin typeface="+mn-lt"/>
                <a:ea typeface="+mn-ea"/>
                <a:cs typeface="+mn-cs"/>
              </a:rPr>
              <a:t>Analogy to diseases of known etiology</a:t>
            </a:r>
            <a:endParaRPr lang="en-US" sz="11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Test hypotheses</a:t>
            </a:r>
            <a:endParaRPr lang="en-US" sz="1100" kern="1200" dirty="0" smtClean="0">
              <a:solidFill>
                <a:schemeClr val="tx1"/>
              </a:solidFill>
              <a:effectLst/>
              <a:latin typeface="+mn-lt"/>
              <a:ea typeface="+mn-ea"/>
              <a:cs typeface="+mn-cs"/>
            </a:endParaRPr>
          </a:p>
          <a:p>
            <a:pPr lvl="1"/>
            <a:r>
              <a:rPr lang="en-US" sz="1200" kern="1200" dirty="0" smtClean="0">
                <a:solidFill>
                  <a:schemeClr val="tx1"/>
                </a:solidFill>
                <a:effectLst/>
                <a:latin typeface="+mn-lt"/>
                <a:ea typeface="+mn-ea"/>
                <a:cs typeface="+mn-cs"/>
              </a:rPr>
              <a:t>Further analyze existing data utilizing an appropriate study design</a:t>
            </a:r>
            <a:endParaRPr lang="en-US" sz="1100" kern="1200" dirty="0" smtClean="0">
              <a:solidFill>
                <a:schemeClr val="tx1"/>
              </a:solidFill>
              <a:effectLst/>
              <a:latin typeface="+mn-lt"/>
              <a:ea typeface="+mn-ea"/>
              <a:cs typeface="+mn-cs"/>
            </a:endParaRPr>
          </a:p>
          <a:p>
            <a:pPr lvl="1"/>
            <a:r>
              <a:rPr lang="en-US" sz="1200" kern="1200" dirty="0" smtClean="0">
                <a:solidFill>
                  <a:schemeClr val="tx1"/>
                </a:solidFill>
                <a:effectLst/>
                <a:latin typeface="+mn-lt"/>
                <a:ea typeface="+mn-ea"/>
                <a:cs typeface="+mn-cs"/>
              </a:rPr>
              <a:t>Collect additional data</a:t>
            </a:r>
            <a:endParaRPr lang="en-US" sz="11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Recommend control measures</a:t>
            </a:r>
            <a:endParaRPr lang="en-US" sz="11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a:t>
            </a:r>
            <a:endParaRPr lang="en-US" sz="11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E0746DE6-3336-457D-A091-FA20AC1C536E}" type="slidenum">
              <a:rPr lang="en-US" smtClean="0"/>
              <a:t>6</a:t>
            </a:fld>
            <a:endParaRPr lang="en-US"/>
          </a:p>
        </p:txBody>
      </p:sp>
    </p:spTree>
    <p:extLst>
      <p:ext uri="{BB962C8B-B14F-4D97-AF65-F5344CB8AC3E}">
        <p14:creationId xmlns:p14="http://schemas.microsoft.com/office/powerpoint/2010/main" val="3175239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From the </a:t>
            </a:r>
            <a:r>
              <a:rPr lang="en-US" sz="1200" kern="1200" dirty="0" err="1" smtClean="0">
                <a:solidFill>
                  <a:schemeClr val="tx1"/>
                </a:solidFill>
                <a:effectLst/>
                <a:latin typeface="+mn-lt"/>
                <a:ea typeface="+mn-ea"/>
                <a:cs typeface="+mn-cs"/>
              </a:rPr>
              <a:t>Epiville</a:t>
            </a:r>
            <a:r>
              <a:rPr lang="en-US" sz="1200" kern="1200" dirty="0" smtClean="0">
                <a:solidFill>
                  <a:schemeClr val="tx1"/>
                </a:solidFill>
                <a:effectLst/>
                <a:latin typeface="+mn-lt"/>
                <a:ea typeface="+mn-ea"/>
                <a:cs typeface="+mn-cs"/>
              </a:rPr>
              <a:t> link, different types of systems include centralized disease registries, microbial laboratory monitoring systems, hospital discharge notes, etc. - From </a:t>
            </a:r>
            <a:r>
              <a:rPr lang="en-US" sz="1200" kern="1200" dirty="0" err="1" smtClean="0">
                <a:solidFill>
                  <a:schemeClr val="tx1"/>
                </a:solidFill>
                <a:effectLst/>
                <a:latin typeface="+mn-lt"/>
                <a:ea typeface="+mn-ea"/>
                <a:cs typeface="+mn-cs"/>
              </a:rPr>
              <a:t>Gordis’s</a:t>
            </a:r>
            <a:r>
              <a:rPr lang="en-US" sz="1200" kern="1200" dirty="0" smtClean="0">
                <a:solidFill>
                  <a:schemeClr val="tx1"/>
                </a:solidFill>
                <a:effectLst/>
                <a:latin typeface="+mn-lt"/>
                <a:ea typeface="+mn-ea"/>
                <a:cs typeface="+mn-cs"/>
              </a:rPr>
              <a:t> text, two types of surveillance methods include passive and active surveillance. Passive surveillance is when available data on reportable diseases are used and when disease reporting is mandated or requested, usually reported by a health care provider or district health officer. While, active surveillance is a system in which project staff are recruited to carry out a surveillance program </a:t>
            </a:r>
          </a:p>
          <a:p>
            <a:endParaRPr lang="en-US" dirty="0"/>
          </a:p>
        </p:txBody>
      </p:sp>
      <p:sp>
        <p:nvSpPr>
          <p:cNvPr id="4" name="Slide Number Placeholder 3"/>
          <p:cNvSpPr>
            <a:spLocks noGrp="1"/>
          </p:cNvSpPr>
          <p:nvPr>
            <p:ph type="sldNum" sz="quarter" idx="10"/>
          </p:nvPr>
        </p:nvSpPr>
        <p:spPr/>
        <p:txBody>
          <a:bodyPr/>
          <a:lstStyle/>
          <a:p>
            <a:fld id="{E0746DE6-3336-457D-A091-FA20AC1C536E}" type="slidenum">
              <a:rPr lang="en-US" smtClean="0"/>
              <a:t>7</a:t>
            </a:fld>
            <a:endParaRPr lang="en-US"/>
          </a:p>
        </p:txBody>
      </p:sp>
    </p:spTree>
    <p:extLst>
      <p:ext uri="{BB962C8B-B14F-4D97-AF65-F5344CB8AC3E}">
        <p14:creationId xmlns:p14="http://schemas.microsoft.com/office/powerpoint/2010/main" val="16771038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Based on this </a:t>
            </a:r>
            <a:r>
              <a:rPr lang="en-US" sz="1200" kern="1200" dirty="0" err="1" smtClean="0">
                <a:solidFill>
                  <a:schemeClr val="tx1"/>
                </a:solidFill>
                <a:effectLst/>
                <a:latin typeface="+mn-lt"/>
                <a:ea typeface="+mn-ea"/>
                <a:cs typeface="+mn-cs"/>
              </a:rPr>
              <a:t>Epiville</a:t>
            </a:r>
            <a:r>
              <a:rPr lang="en-US" sz="1200" kern="1200" dirty="0" smtClean="0">
                <a:solidFill>
                  <a:schemeClr val="tx1"/>
                </a:solidFill>
                <a:effectLst/>
                <a:latin typeface="+mn-lt"/>
                <a:ea typeface="+mn-ea"/>
                <a:cs typeface="+mn-cs"/>
              </a:rPr>
              <a:t> SARS simulation, certain cases meet the requirements of case definition.</a:t>
            </a:r>
          </a:p>
          <a:p>
            <a:r>
              <a:rPr lang="en-US" sz="1200" kern="1200" dirty="0" smtClean="0">
                <a:solidFill>
                  <a:schemeClr val="tx1"/>
                </a:solidFill>
                <a:effectLst/>
                <a:latin typeface="+mn-lt"/>
                <a:ea typeface="+mn-ea"/>
                <a:cs typeface="+mn-cs"/>
              </a:rPr>
              <a:t>70 cases met the case definition for suspected case and probable case.</a:t>
            </a:r>
          </a:p>
          <a:p>
            <a:r>
              <a:rPr lang="en-US" sz="1200" kern="1200" dirty="0" smtClean="0">
                <a:solidFill>
                  <a:schemeClr val="tx1"/>
                </a:solidFill>
                <a:effectLst/>
                <a:latin typeface="+mn-lt"/>
                <a:ea typeface="+mn-ea"/>
                <a:cs typeface="+mn-cs"/>
              </a:rPr>
              <a:t>17 patients did not meet the case definition for suspected case and probable case. </a:t>
            </a:r>
          </a:p>
          <a:p>
            <a:endParaRPr lang="en-US" dirty="0"/>
          </a:p>
        </p:txBody>
      </p:sp>
      <p:sp>
        <p:nvSpPr>
          <p:cNvPr id="4" name="Slide Number Placeholder 3"/>
          <p:cNvSpPr>
            <a:spLocks noGrp="1"/>
          </p:cNvSpPr>
          <p:nvPr>
            <p:ph type="sldNum" sz="quarter" idx="10"/>
          </p:nvPr>
        </p:nvSpPr>
        <p:spPr/>
        <p:txBody>
          <a:bodyPr/>
          <a:lstStyle/>
          <a:p>
            <a:fld id="{E0746DE6-3336-457D-A091-FA20AC1C536E}" type="slidenum">
              <a:rPr lang="en-US" smtClean="0"/>
              <a:t>8</a:t>
            </a:fld>
            <a:endParaRPr lang="en-US"/>
          </a:p>
        </p:txBody>
      </p:sp>
    </p:spTree>
    <p:extLst>
      <p:ext uri="{BB962C8B-B14F-4D97-AF65-F5344CB8AC3E}">
        <p14:creationId xmlns:p14="http://schemas.microsoft.com/office/powerpoint/2010/main" val="11014392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Mode of transmission are categorized into direct and indirect means.</a:t>
            </a:r>
          </a:p>
          <a:p>
            <a:r>
              <a:rPr lang="en-US" sz="1200" kern="1200" dirty="0" smtClean="0">
                <a:solidFill>
                  <a:schemeClr val="tx1"/>
                </a:solidFill>
                <a:effectLst/>
                <a:latin typeface="+mn-lt"/>
                <a:ea typeface="+mn-ea"/>
                <a:cs typeface="+mn-cs"/>
              </a:rPr>
              <a:t>The mode of transmission in Amoy Apartment Complex is direct approach of person-to-person. These cases occurred shortly after each other just after the victims attended a party at the apartment. </a:t>
            </a:r>
          </a:p>
          <a:p>
            <a:r>
              <a:rPr lang="en-US" sz="1200" kern="1200" dirty="0" smtClean="0">
                <a:solidFill>
                  <a:schemeClr val="tx1"/>
                </a:solidFill>
                <a:effectLst/>
                <a:latin typeface="+mn-lt"/>
                <a:ea typeface="+mn-ea"/>
                <a:cs typeface="+mn-cs"/>
              </a:rPr>
              <a:t>The mode of transmission in the Star Hospital was through direct contact too which involves person to person contact. The statements given by the Star Hospital cases suggests that they were in close physical contact with the initial case while visiting the index case. This suggests that the transmission occurred via direct contact with contaminated water droplets emanating from the sick case's sneezing or coughing.</a:t>
            </a:r>
          </a:p>
          <a:p>
            <a:endParaRPr lang="en-US" dirty="0"/>
          </a:p>
        </p:txBody>
      </p:sp>
      <p:sp>
        <p:nvSpPr>
          <p:cNvPr id="4" name="Slide Number Placeholder 3"/>
          <p:cNvSpPr>
            <a:spLocks noGrp="1"/>
          </p:cNvSpPr>
          <p:nvPr>
            <p:ph type="sldNum" sz="quarter" idx="10"/>
          </p:nvPr>
        </p:nvSpPr>
        <p:spPr/>
        <p:txBody>
          <a:bodyPr/>
          <a:lstStyle/>
          <a:p>
            <a:fld id="{E0746DE6-3336-457D-A091-FA20AC1C536E}" type="slidenum">
              <a:rPr lang="en-US" smtClean="0"/>
              <a:t>9</a:t>
            </a:fld>
            <a:endParaRPr lang="en-US"/>
          </a:p>
        </p:txBody>
      </p:sp>
    </p:spTree>
    <p:extLst>
      <p:ext uri="{BB962C8B-B14F-4D97-AF65-F5344CB8AC3E}">
        <p14:creationId xmlns:p14="http://schemas.microsoft.com/office/powerpoint/2010/main" val="33739166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 working hypothesis was developed through varied steps.</a:t>
            </a:r>
          </a:p>
          <a:p>
            <a:r>
              <a:rPr lang="en-US" sz="1200" kern="1200" dirty="0" smtClean="0">
                <a:solidFill>
                  <a:schemeClr val="tx1"/>
                </a:solidFill>
                <a:effectLst/>
                <a:latin typeface="+mn-lt"/>
                <a:ea typeface="+mn-ea"/>
                <a:cs typeface="+mn-cs"/>
              </a:rPr>
              <a:t>Some of these steps includes: </a:t>
            </a:r>
          </a:p>
          <a:p>
            <a:r>
              <a:rPr lang="en-US" sz="1200" kern="1200" dirty="0" smtClean="0">
                <a:solidFill>
                  <a:schemeClr val="tx1"/>
                </a:solidFill>
                <a:effectLst/>
                <a:latin typeface="+mn-lt"/>
                <a:ea typeface="+mn-ea"/>
                <a:cs typeface="+mn-cs"/>
              </a:rPr>
              <a:t>defining the disease</a:t>
            </a:r>
          </a:p>
          <a:p>
            <a:r>
              <a:rPr lang="en-US" sz="1200" kern="1200" dirty="0" smtClean="0">
                <a:solidFill>
                  <a:schemeClr val="tx1"/>
                </a:solidFill>
                <a:effectLst/>
                <a:latin typeface="+mn-lt"/>
                <a:ea typeface="+mn-ea"/>
                <a:cs typeface="+mn-cs"/>
              </a:rPr>
              <a:t>identifying the source of epidemic</a:t>
            </a:r>
          </a:p>
          <a:p>
            <a:r>
              <a:rPr lang="en-US" sz="1200" kern="1200" dirty="0" smtClean="0">
                <a:solidFill>
                  <a:schemeClr val="tx1"/>
                </a:solidFill>
                <a:effectLst/>
                <a:latin typeface="+mn-lt"/>
                <a:ea typeface="+mn-ea"/>
                <a:cs typeface="+mn-cs"/>
              </a:rPr>
              <a:t>analyzing the type of epidemic</a:t>
            </a:r>
          </a:p>
          <a:p>
            <a:r>
              <a:rPr lang="en-US" sz="1200" kern="1200" dirty="0" smtClean="0">
                <a:solidFill>
                  <a:schemeClr val="tx1"/>
                </a:solidFill>
                <a:effectLst/>
                <a:latin typeface="+mn-lt"/>
                <a:ea typeface="+mn-ea"/>
                <a:cs typeface="+mn-cs"/>
              </a:rPr>
              <a:t>identifying the transmission route</a:t>
            </a:r>
          </a:p>
          <a:p>
            <a:r>
              <a:rPr lang="en-US" sz="1200" kern="1200" dirty="0" smtClean="0">
                <a:solidFill>
                  <a:schemeClr val="tx1"/>
                </a:solidFill>
                <a:effectLst/>
                <a:latin typeface="+mn-lt"/>
                <a:ea typeface="+mn-ea"/>
                <a:cs typeface="+mn-cs"/>
              </a:rPr>
              <a:t>Establishing the measures of control.</a:t>
            </a:r>
          </a:p>
          <a:p>
            <a:r>
              <a:rPr lang="en-US" sz="1200" kern="1200" dirty="0" smtClean="0">
                <a:solidFill>
                  <a:schemeClr val="tx1"/>
                </a:solidFill>
                <a:effectLst/>
                <a:latin typeface="+mn-lt"/>
                <a:ea typeface="+mn-ea"/>
                <a:cs typeface="+mn-cs"/>
              </a:rPr>
              <a:t>The working hypothesis was, “Based on what we know about SARS so far, the best formulated hypothesis is one that includes coronavirus as the most likely agent of infection, spread of SARS via person-to-person and isolation of cases and quarantine of exposed as measures of control of the spread of epidemic”.</a:t>
            </a:r>
          </a:p>
          <a:p>
            <a:r>
              <a:rPr lang="en-US" sz="1200" kern="1200" dirty="0" smtClean="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E0746DE6-3336-457D-A091-FA20AC1C536E}" type="slidenum">
              <a:rPr lang="en-US" smtClean="0"/>
              <a:t>10</a:t>
            </a:fld>
            <a:endParaRPr lang="en-US"/>
          </a:p>
        </p:txBody>
      </p:sp>
    </p:spTree>
    <p:extLst>
      <p:ext uri="{BB962C8B-B14F-4D97-AF65-F5344CB8AC3E}">
        <p14:creationId xmlns:p14="http://schemas.microsoft.com/office/powerpoint/2010/main" val="4376847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Case fatality ratio is the best measure to describe the epidemic in the </a:t>
            </a:r>
            <a:r>
              <a:rPr lang="en-US" sz="1200" kern="1200" dirty="0" err="1" smtClean="0">
                <a:solidFill>
                  <a:schemeClr val="tx1"/>
                </a:solidFill>
                <a:effectLst/>
                <a:latin typeface="+mn-lt"/>
                <a:ea typeface="+mn-ea"/>
                <a:cs typeface="+mn-cs"/>
              </a:rPr>
              <a:t>Epiville</a:t>
            </a:r>
            <a:r>
              <a:rPr lang="en-US" sz="1200" kern="1200" dirty="0" smtClean="0">
                <a:solidFill>
                  <a:schemeClr val="tx1"/>
                </a:solidFill>
                <a:effectLst/>
                <a:latin typeface="+mn-lt"/>
                <a:ea typeface="+mn-ea"/>
                <a:cs typeface="+mn-cs"/>
              </a:rPr>
              <a:t> SARS simulation. </a:t>
            </a:r>
          </a:p>
          <a:p>
            <a:r>
              <a:rPr lang="en-US" sz="1200" kern="1200" dirty="0" smtClean="0">
                <a:solidFill>
                  <a:schemeClr val="tx1"/>
                </a:solidFill>
                <a:effectLst/>
                <a:latin typeface="+mn-lt"/>
                <a:ea typeface="+mn-ea"/>
                <a:cs typeface="+mn-cs"/>
              </a:rPr>
              <a:t>Case fatality ration describes the percentage of deaths that occurs to individuals diagnosed with this disease. </a:t>
            </a:r>
          </a:p>
          <a:p>
            <a:r>
              <a:rPr lang="en-US" sz="1200" kern="1200" smtClean="0">
                <a:solidFill>
                  <a:schemeClr val="tx1"/>
                </a:solidFill>
                <a:effectLst/>
                <a:latin typeface="+mn-lt"/>
                <a:ea typeface="+mn-ea"/>
                <a:cs typeface="+mn-cs"/>
              </a:rPr>
              <a:t>Case fatality rate is calculated by dividing cases of deaths by the total number of cases. </a:t>
            </a:r>
          </a:p>
          <a:p>
            <a:endParaRPr lang="en-US"/>
          </a:p>
        </p:txBody>
      </p:sp>
      <p:sp>
        <p:nvSpPr>
          <p:cNvPr id="4" name="Slide Number Placeholder 3"/>
          <p:cNvSpPr>
            <a:spLocks noGrp="1"/>
          </p:cNvSpPr>
          <p:nvPr>
            <p:ph type="sldNum" sz="quarter" idx="10"/>
          </p:nvPr>
        </p:nvSpPr>
        <p:spPr/>
        <p:txBody>
          <a:bodyPr/>
          <a:lstStyle/>
          <a:p>
            <a:fld id="{E0746DE6-3336-457D-A091-FA20AC1C536E}" type="slidenum">
              <a:rPr lang="en-US" smtClean="0"/>
              <a:t>11</a:t>
            </a:fld>
            <a:endParaRPr lang="en-US"/>
          </a:p>
        </p:txBody>
      </p:sp>
    </p:spTree>
    <p:extLst>
      <p:ext uri="{BB962C8B-B14F-4D97-AF65-F5344CB8AC3E}">
        <p14:creationId xmlns:p14="http://schemas.microsoft.com/office/powerpoint/2010/main" val="37332364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0391AB-F383-4237-A071-AD1C6E9246D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F6636DA-4FDE-4B32-8CCE-37EFA3E7579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0F87932-8FF0-4DF1-A776-9A3CE37618A7}"/>
              </a:ext>
            </a:extLst>
          </p:cNvPr>
          <p:cNvSpPr>
            <a:spLocks noGrp="1"/>
          </p:cNvSpPr>
          <p:nvPr>
            <p:ph type="dt" sz="half" idx="10"/>
          </p:nvPr>
        </p:nvSpPr>
        <p:spPr/>
        <p:txBody>
          <a:bodyPr/>
          <a:lstStyle/>
          <a:p>
            <a:fld id="{5D6495F3-B757-4FAF-98AA-EDA7D1485485}" type="datetimeFigureOut">
              <a:rPr lang="en-US" smtClean="0"/>
              <a:t>4/10/2021</a:t>
            </a:fld>
            <a:endParaRPr lang="en-US"/>
          </a:p>
        </p:txBody>
      </p:sp>
      <p:sp>
        <p:nvSpPr>
          <p:cNvPr id="5" name="Footer Placeholder 4">
            <a:extLst>
              <a:ext uri="{FF2B5EF4-FFF2-40B4-BE49-F238E27FC236}">
                <a16:creationId xmlns:a16="http://schemas.microsoft.com/office/drawing/2014/main" id="{5F38FAB8-C9F1-4DBB-B355-D8DEE370657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24490E3-D8E8-4766-9104-14009BF5636F}"/>
              </a:ext>
            </a:extLst>
          </p:cNvPr>
          <p:cNvSpPr>
            <a:spLocks noGrp="1"/>
          </p:cNvSpPr>
          <p:nvPr>
            <p:ph type="sldNum" sz="quarter" idx="12"/>
          </p:nvPr>
        </p:nvSpPr>
        <p:spPr/>
        <p:txBody>
          <a:bodyPr/>
          <a:lstStyle/>
          <a:p>
            <a:fld id="{EE1939C1-24D7-49E9-A58A-7960365209F5}" type="slidenum">
              <a:rPr lang="en-US" smtClean="0"/>
              <a:t>‹#›</a:t>
            </a:fld>
            <a:endParaRPr lang="en-US"/>
          </a:p>
        </p:txBody>
      </p:sp>
    </p:spTree>
    <p:extLst>
      <p:ext uri="{BB962C8B-B14F-4D97-AF65-F5344CB8AC3E}">
        <p14:creationId xmlns:p14="http://schemas.microsoft.com/office/powerpoint/2010/main" val="34569019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3B8678-553E-4A5B-8CFE-5DB358BDF35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43AF303-1F73-4575-83E6-561589F1632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36EC56-7DCF-400D-A871-C26291EB10AD}"/>
              </a:ext>
            </a:extLst>
          </p:cNvPr>
          <p:cNvSpPr>
            <a:spLocks noGrp="1"/>
          </p:cNvSpPr>
          <p:nvPr>
            <p:ph type="dt" sz="half" idx="10"/>
          </p:nvPr>
        </p:nvSpPr>
        <p:spPr/>
        <p:txBody>
          <a:bodyPr/>
          <a:lstStyle/>
          <a:p>
            <a:fld id="{5D6495F3-B757-4FAF-98AA-EDA7D1485485}" type="datetimeFigureOut">
              <a:rPr lang="en-US" smtClean="0"/>
              <a:t>4/10/2021</a:t>
            </a:fld>
            <a:endParaRPr lang="en-US"/>
          </a:p>
        </p:txBody>
      </p:sp>
      <p:sp>
        <p:nvSpPr>
          <p:cNvPr id="5" name="Footer Placeholder 4">
            <a:extLst>
              <a:ext uri="{FF2B5EF4-FFF2-40B4-BE49-F238E27FC236}">
                <a16:creationId xmlns:a16="http://schemas.microsoft.com/office/drawing/2014/main" id="{17FFAC5B-7C77-4F8C-ADB0-8D208A2EB30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2F48AF-AB8F-4DD2-BC77-7E2F42AD3B87}"/>
              </a:ext>
            </a:extLst>
          </p:cNvPr>
          <p:cNvSpPr>
            <a:spLocks noGrp="1"/>
          </p:cNvSpPr>
          <p:nvPr>
            <p:ph type="sldNum" sz="quarter" idx="12"/>
          </p:nvPr>
        </p:nvSpPr>
        <p:spPr/>
        <p:txBody>
          <a:bodyPr/>
          <a:lstStyle/>
          <a:p>
            <a:fld id="{EE1939C1-24D7-49E9-A58A-7960365209F5}" type="slidenum">
              <a:rPr lang="en-US" smtClean="0"/>
              <a:t>‹#›</a:t>
            </a:fld>
            <a:endParaRPr lang="en-US"/>
          </a:p>
        </p:txBody>
      </p:sp>
    </p:spTree>
    <p:extLst>
      <p:ext uri="{BB962C8B-B14F-4D97-AF65-F5344CB8AC3E}">
        <p14:creationId xmlns:p14="http://schemas.microsoft.com/office/powerpoint/2010/main" val="31873178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20ED820-BFE6-41B5-8064-984037A999A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CA27FEA-5359-474A-B4F8-FF510DD7489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14DD33D-563C-4B8C-B8C1-625FF5C5B85D}"/>
              </a:ext>
            </a:extLst>
          </p:cNvPr>
          <p:cNvSpPr>
            <a:spLocks noGrp="1"/>
          </p:cNvSpPr>
          <p:nvPr>
            <p:ph type="dt" sz="half" idx="10"/>
          </p:nvPr>
        </p:nvSpPr>
        <p:spPr/>
        <p:txBody>
          <a:bodyPr/>
          <a:lstStyle/>
          <a:p>
            <a:fld id="{5D6495F3-B757-4FAF-98AA-EDA7D1485485}" type="datetimeFigureOut">
              <a:rPr lang="en-US" smtClean="0"/>
              <a:t>4/10/2021</a:t>
            </a:fld>
            <a:endParaRPr lang="en-US"/>
          </a:p>
        </p:txBody>
      </p:sp>
      <p:sp>
        <p:nvSpPr>
          <p:cNvPr id="5" name="Footer Placeholder 4">
            <a:extLst>
              <a:ext uri="{FF2B5EF4-FFF2-40B4-BE49-F238E27FC236}">
                <a16:creationId xmlns:a16="http://schemas.microsoft.com/office/drawing/2014/main" id="{40471877-89FD-46BE-832F-C5660A5567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E6E675F-CC4D-48CF-90C8-53829EE08B8C}"/>
              </a:ext>
            </a:extLst>
          </p:cNvPr>
          <p:cNvSpPr>
            <a:spLocks noGrp="1"/>
          </p:cNvSpPr>
          <p:nvPr>
            <p:ph type="sldNum" sz="quarter" idx="12"/>
          </p:nvPr>
        </p:nvSpPr>
        <p:spPr/>
        <p:txBody>
          <a:bodyPr/>
          <a:lstStyle/>
          <a:p>
            <a:fld id="{EE1939C1-24D7-49E9-A58A-7960365209F5}" type="slidenum">
              <a:rPr lang="en-US" smtClean="0"/>
              <a:t>‹#›</a:t>
            </a:fld>
            <a:endParaRPr lang="en-US"/>
          </a:p>
        </p:txBody>
      </p:sp>
    </p:spTree>
    <p:extLst>
      <p:ext uri="{BB962C8B-B14F-4D97-AF65-F5344CB8AC3E}">
        <p14:creationId xmlns:p14="http://schemas.microsoft.com/office/powerpoint/2010/main" val="24546216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CBC967-18DB-4664-9B4D-06177FB946B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ADF7174-64B4-4D8F-BF44-3DD1F66CAD0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5CD83D3-86C4-482F-A2DC-B4C55DBF3F7A}"/>
              </a:ext>
            </a:extLst>
          </p:cNvPr>
          <p:cNvSpPr>
            <a:spLocks noGrp="1"/>
          </p:cNvSpPr>
          <p:nvPr>
            <p:ph type="dt" sz="half" idx="10"/>
          </p:nvPr>
        </p:nvSpPr>
        <p:spPr/>
        <p:txBody>
          <a:bodyPr/>
          <a:lstStyle/>
          <a:p>
            <a:fld id="{5D6495F3-B757-4FAF-98AA-EDA7D1485485}" type="datetimeFigureOut">
              <a:rPr lang="en-US" smtClean="0"/>
              <a:t>4/10/2021</a:t>
            </a:fld>
            <a:endParaRPr lang="en-US"/>
          </a:p>
        </p:txBody>
      </p:sp>
      <p:sp>
        <p:nvSpPr>
          <p:cNvPr id="5" name="Footer Placeholder 4">
            <a:extLst>
              <a:ext uri="{FF2B5EF4-FFF2-40B4-BE49-F238E27FC236}">
                <a16:creationId xmlns:a16="http://schemas.microsoft.com/office/drawing/2014/main" id="{DCF05BE2-6C23-4CB4-A63E-457E635BF26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C097965-24FE-4C07-BE16-69AE439950EF}"/>
              </a:ext>
            </a:extLst>
          </p:cNvPr>
          <p:cNvSpPr>
            <a:spLocks noGrp="1"/>
          </p:cNvSpPr>
          <p:nvPr>
            <p:ph type="sldNum" sz="quarter" idx="12"/>
          </p:nvPr>
        </p:nvSpPr>
        <p:spPr/>
        <p:txBody>
          <a:bodyPr/>
          <a:lstStyle/>
          <a:p>
            <a:fld id="{EE1939C1-24D7-49E9-A58A-7960365209F5}" type="slidenum">
              <a:rPr lang="en-US" smtClean="0"/>
              <a:t>‹#›</a:t>
            </a:fld>
            <a:endParaRPr lang="en-US"/>
          </a:p>
        </p:txBody>
      </p:sp>
    </p:spTree>
    <p:extLst>
      <p:ext uri="{BB962C8B-B14F-4D97-AF65-F5344CB8AC3E}">
        <p14:creationId xmlns:p14="http://schemas.microsoft.com/office/powerpoint/2010/main" val="12757682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33394D-04EF-440C-B08B-114464B315C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BEBE3F6-F021-4D6B-8B0D-EF74D7461F9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196233C-6806-4593-91C0-CF4ECD84A601}"/>
              </a:ext>
            </a:extLst>
          </p:cNvPr>
          <p:cNvSpPr>
            <a:spLocks noGrp="1"/>
          </p:cNvSpPr>
          <p:nvPr>
            <p:ph type="dt" sz="half" idx="10"/>
          </p:nvPr>
        </p:nvSpPr>
        <p:spPr/>
        <p:txBody>
          <a:bodyPr/>
          <a:lstStyle/>
          <a:p>
            <a:fld id="{5D6495F3-B757-4FAF-98AA-EDA7D1485485}" type="datetimeFigureOut">
              <a:rPr lang="en-US" smtClean="0"/>
              <a:t>4/10/2021</a:t>
            </a:fld>
            <a:endParaRPr lang="en-US"/>
          </a:p>
        </p:txBody>
      </p:sp>
      <p:sp>
        <p:nvSpPr>
          <p:cNvPr id="5" name="Footer Placeholder 4">
            <a:extLst>
              <a:ext uri="{FF2B5EF4-FFF2-40B4-BE49-F238E27FC236}">
                <a16:creationId xmlns:a16="http://schemas.microsoft.com/office/drawing/2014/main" id="{963A761E-2D3A-4397-A82C-2F3B981DE04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8297E71-B59F-4260-B01B-2B7CEB0896BD}"/>
              </a:ext>
            </a:extLst>
          </p:cNvPr>
          <p:cNvSpPr>
            <a:spLocks noGrp="1"/>
          </p:cNvSpPr>
          <p:nvPr>
            <p:ph type="sldNum" sz="quarter" idx="12"/>
          </p:nvPr>
        </p:nvSpPr>
        <p:spPr/>
        <p:txBody>
          <a:bodyPr/>
          <a:lstStyle/>
          <a:p>
            <a:fld id="{EE1939C1-24D7-49E9-A58A-7960365209F5}" type="slidenum">
              <a:rPr lang="en-US" smtClean="0"/>
              <a:t>‹#›</a:t>
            </a:fld>
            <a:endParaRPr lang="en-US"/>
          </a:p>
        </p:txBody>
      </p:sp>
    </p:spTree>
    <p:extLst>
      <p:ext uri="{BB962C8B-B14F-4D97-AF65-F5344CB8AC3E}">
        <p14:creationId xmlns:p14="http://schemas.microsoft.com/office/powerpoint/2010/main" val="16393263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94DFCB-DD40-4637-9CAB-2BAF24231C7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394065F-4B44-4622-98EE-166F936489F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7AF1249-B890-4466-9E24-84A24907008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50FA9B4-D282-452F-B78A-FF5873ACF45A}"/>
              </a:ext>
            </a:extLst>
          </p:cNvPr>
          <p:cNvSpPr>
            <a:spLocks noGrp="1"/>
          </p:cNvSpPr>
          <p:nvPr>
            <p:ph type="dt" sz="half" idx="10"/>
          </p:nvPr>
        </p:nvSpPr>
        <p:spPr/>
        <p:txBody>
          <a:bodyPr/>
          <a:lstStyle/>
          <a:p>
            <a:fld id="{5D6495F3-B757-4FAF-98AA-EDA7D1485485}" type="datetimeFigureOut">
              <a:rPr lang="en-US" smtClean="0"/>
              <a:t>4/10/2021</a:t>
            </a:fld>
            <a:endParaRPr lang="en-US"/>
          </a:p>
        </p:txBody>
      </p:sp>
      <p:sp>
        <p:nvSpPr>
          <p:cNvPr id="6" name="Footer Placeholder 5">
            <a:extLst>
              <a:ext uri="{FF2B5EF4-FFF2-40B4-BE49-F238E27FC236}">
                <a16:creationId xmlns:a16="http://schemas.microsoft.com/office/drawing/2014/main" id="{6E9B0F13-A139-4B66-9544-16480800F68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B8791D0-EC30-4D8C-8764-475D8DB34F19}"/>
              </a:ext>
            </a:extLst>
          </p:cNvPr>
          <p:cNvSpPr>
            <a:spLocks noGrp="1"/>
          </p:cNvSpPr>
          <p:nvPr>
            <p:ph type="sldNum" sz="quarter" idx="12"/>
          </p:nvPr>
        </p:nvSpPr>
        <p:spPr/>
        <p:txBody>
          <a:bodyPr/>
          <a:lstStyle/>
          <a:p>
            <a:fld id="{EE1939C1-24D7-49E9-A58A-7960365209F5}" type="slidenum">
              <a:rPr lang="en-US" smtClean="0"/>
              <a:t>‹#›</a:t>
            </a:fld>
            <a:endParaRPr lang="en-US"/>
          </a:p>
        </p:txBody>
      </p:sp>
    </p:spTree>
    <p:extLst>
      <p:ext uri="{BB962C8B-B14F-4D97-AF65-F5344CB8AC3E}">
        <p14:creationId xmlns:p14="http://schemas.microsoft.com/office/powerpoint/2010/main" val="10815023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33AA7D-15D2-4D5F-B1C4-501073416DE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5E80A0E-25B9-4E8E-8B0D-201E1C56409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189B111-0CA0-47CD-9F0B-DBCBA3AE3C2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EF0E02D-3176-4B85-ACB6-721F2682742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C7D9317-BBE1-4F36-82FE-E348F6F18A9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837DDCB-69F8-49FA-A111-C8AB271389E7}"/>
              </a:ext>
            </a:extLst>
          </p:cNvPr>
          <p:cNvSpPr>
            <a:spLocks noGrp="1"/>
          </p:cNvSpPr>
          <p:nvPr>
            <p:ph type="dt" sz="half" idx="10"/>
          </p:nvPr>
        </p:nvSpPr>
        <p:spPr/>
        <p:txBody>
          <a:bodyPr/>
          <a:lstStyle/>
          <a:p>
            <a:fld id="{5D6495F3-B757-4FAF-98AA-EDA7D1485485}" type="datetimeFigureOut">
              <a:rPr lang="en-US" smtClean="0"/>
              <a:t>4/10/2021</a:t>
            </a:fld>
            <a:endParaRPr lang="en-US"/>
          </a:p>
        </p:txBody>
      </p:sp>
      <p:sp>
        <p:nvSpPr>
          <p:cNvPr id="8" name="Footer Placeholder 7">
            <a:extLst>
              <a:ext uri="{FF2B5EF4-FFF2-40B4-BE49-F238E27FC236}">
                <a16:creationId xmlns:a16="http://schemas.microsoft.com/office/drawing/2014/main" id="{4A18B0CD-1F68-412E-9232-F267114CA75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29B21FC-12CC-472D-BC38-EF413158CC5D}"/>
              </a:ext>
            </a:extLst>
          </p:cNvPr>
          <p:cNvSpPr>
            <a:spLocks noGrp="1"/>
          </p:cNvSpPr>
          <p:nvPr>
            <p:ph type="sldNum" sz="quarter" idx="12"/>
          </p:nvPr>
        </p:nvSpPr>
        <p:spPr/>
        <p:txBody>
          <a:bodyPr/>
          <a:lstStyle/>
          <a:p>
            <a:fld id="{EE1939C1-24D7-49E9-A58A-7960365209F5}" type="slidenum">
              <a:rPr lang="en-US" smtClean="0"/>
              <a:t>‹#›</a:t>
            </a:fld>
            <a:endParaRPr lang="en-US"/>
          </a:p>
        </p:txBody>
      </p:sp>
    </p:spTree>
    <p:extLst>
      <p:ext uri="{BB962C8B-B14F-4D97-AF65-F5344CB8AC3E}">
        <p14:creationId xmlns:p14="http://schemas.microsoft.com/office/powerpoint/2010/main" val="18941432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0F51AB-8384-4E67-914C-B39484AD233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0909660-3861-4545-BF68-9ED039B5D0F0}"/>
              </a:ext>
            </a:extLst>
          </p:cNvPr>
          <p:cNvSpPr>
            <a:spLocks noGrp="1"/>
          </p:cNvSpPr>
          <p:nvPr>
            <p:ph type="dt" sz="half" idx="10"/>
          </p:nvPr>
        </p:nvSpPr>
        <p:spPr/>
        <p:txBody>
          <a:bodyPr/>
          <a:lstStyle/>
          <a:p>
            <a:fld id="{5D6495F3-B757-4FAF-98AA-EDA7D1485485}" type="datetimeFigureOut">
              <a:rPr lang="en-US" smtClean="0"/>
              <a:t>4/10/2021</a:t>
            </a:fld>
            <a:endParaRPr lang="en-US"/>
          </a:p>
        </p:txBody>
      </p:sp>
      <p:sp>
        <p:nvSpPr>
          <p:cNvPr id="4" name="Footer Placeholder 3">
            <a:extLst>
              <a:ext uri="{FF2B5EF4-FFF2-40B4-BE49-F238E27FC236}">
                <a16:creationId xmlns:a16="http://schemas.microsoft.com/office/drawing/2014/main" id="{FDDD5392-AC3A-4EAF-ADE6-B6CF4B50ACA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5679880-BF48-4F4D-B8B3-4E99FC415FF9}"/>
              </a:ext>
            </a:extLst>
          </p:cNvPr>
          <p:cNvSpPr>
            <a:spLocks noGrp="1"/>
          </p:cNvSpPr>
          <p:nvPr>
            <p:ph type="sldNum" sz="quarter" idx="12"/>
          </p:nvPr>
        </p:nvSpPr>
        <p:spPr/>
        <p:txBody>
          <a:bodyPr/>
          <a:lstStyle/>
          <a:p>
            <a:fld id="{EE1939C1-24D7-49E9-A58A-7960365209F5}" type="slidenum">
              <a:rPr lang="en-US" smtClean="0"/>
              <a:t>‹#›</a:t>
            </a:fld>
            <a:endParaRPr lang="en-US"/>
          </a:p>
        </p:txBody>
      </p:sp>
    </p:spTree>
    <p:extLst>
      <p:ext uri="{BB962C8B-B14F-4D97-AF65-F5344CB8AC3E}">
        <p14:creationId xmlns:p14="http://schemas.microsoft.com/office/powerpoint/2010/main" val="13514890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7F98E25-CF37-4F73-9E22-210238167867}"/>
              </a:ext>
            </a:extLst>
          </p:cNvPr>
          <p:cNvSpPr>
            <a:spLocks noGrp="1"/>
          </p:cNvSpPr>
          <p:nvPr>
            <p:ph type="dt" sz="half" idx="10"/>
          </p:nvPr>
        </p:nvSpPr>
        <p:spPr/>
        <p:txBody>
          <a:bodyPr/>
          <a:lstStyle/>
          <a:p>
            <a:fld id="{5D6495F3-B757-4FAF-98AA-EDA7D1485485}" type="datetimeFigureOut">
              <a:rPr lang="en-US" smtClean="0"/>
              <a:t>4/10/2021</a:t>
            </a:fld>
            <a:endParaRPr lang="en-US"/>
          </a:p>
        </p:txBody>
      </p:sp>
      <p:sp>
        <p:nvSpPr>
          <p:cNvPr id="3" name="Footer Placeholder 2">
            <a:extLst>
              <a:ext uri="{FF2B5EF4-FFF2-40B4-BE49-F238E27FC236}">
                <a16:creationId xmlns:a16="http://schemas.microsoft.com/office/drawing/2014/main" id="{89D7A0E1-38AB-4FDA-8EC1-2D7617909C1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8A8E424-5A91-4557-9ADF-4A9422A0690D}"/>
              </a:ext>
            </a:extLst>
          </p:cNvPr>
          <p:cNvSpPr>
            <a:spLocks noGrp="1"/>
          </p:cNvSpPr>
          <p:nvPr>
            <p:ph type="sldNum" sz="quarter" idx="12"/>
          </p:nvPr>
        </p:nvSpPr>
        <p:spPr/>
        <p:txBody>
          <a:bodyPr/>
          <a:lstStyle/>
          <a:p>
            <a:fld id="{EE1939C1-24D7-49E9-A58A-7960365209F5}" type="slidenum">
              <a:rPr lang="en-US" smtClean="0"/>
              <a:t>‹#›</a:t>
            </a:fld>
            <a:endParaRPr lang="en-US"/>
          </a:p>
        </p:txBody>
      </p:sp>
    </p:spTree>
    <p:extLst>
      <p:ext uri="{BB962C8B-B14F-4D97-AF65-F5344CB8AC3E}">
        <p14:creationId xmlns:p14="http://schemas.microsoft.com/office/powerpoint/2010/main" val="4978027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6BB935-0427-44CC-A384-333EAD83175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CB9DCF6-55CF-43EE-B135-BFC4B4D403C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337538E-A112-4E8F-A445-1A06B0C3530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30D413-9505-4ED8-BFF1-5141BE9EE3C4}"/>
              </a:ext>
            </a:extLst>
          </p:cNvPr>
          <p:cNvSpPr>
            <a:spLocks noGrp="1"/>
          </p:cNvSpPr>
          <p:nvPr>
            <p:ph type="dt" sz="half" idx="10"/>
          </p:nvPr>
        </p:nvSpPr>
        <p:spPr/>
        <p:txBody>
          <a:bodyPr/>
          <a:lstStyle/>
          <a:p>
            <a:fld id="{5D6495F3-B757-4FAF-98AA-EDA7D1485485}" type="datetimeFigureOut">
              <a:rPr lang="en-US" smtClean="0"/>
              <a:t>4/10/2021</a:t>
            </a:fld>
            <a:endParaRPr lang="en-US"/>
          </a:p>
        </p:txBody>
      </p:sp>
      <p:sp>
        <p:nvSpPr>
          <p:cNvPr id="6" name="Footer Placeholder 5">
            <a:extLst>
              <a:ext uri="{FF2B5EF4-FFF2-40B4-BE49-F238E27FC236}">
                <a16:creationId xmlns:a16="http://schemas.microsoft.com/office/drawing/2014/main" id="{F60815B0-4528-4FA2-8472-8F19C0F1650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5C9FCEF-4406-4552-BFE4-6DA3761357F2}"/>
              </a:ext>
            </a:extLst>
          </p:cNvPr>
          <p:cNvSpPr>
            <a:spLocks noGrp="1"/>
          </p:cNvSpPr>
          <p:nvPr>
            <p:ph type="sldNum" sz="quarter" idx="12"/>
          </p:nvPr>
        </p:nvSpPr>
        <p:spPr/>
        <p:txBody>
          <a:bodyPr/>
          <a:lstStyle/>
          <a:p>
            <a:fld id="{EE1939C1-24D7-49E9-A58A-7960365209F5}" type="slidenum">
              <a:rPr lang="en-US" smtClean="0"/>
              <a:t>‹#›</a:t>
            </a:fld>
            <a:endParaRPr lang="en-US"/>
          </a:p>
        </p:txBody>
      </p:sp>
    </p:spTree>
    <p:extLst>
      <p:ext uri="{BB962C8B-B14F-4D97-AF65-F5344CB8AC3E}">
        <p14:creationId xmlns:p14="http://schemas.microsoft.com/office/powerpoint/2010/main" val="37540635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5CE22C-69D4-49EC-8858-787B3C67B0D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6A4341-3C0B-4025-AE17-8F0F8FABF5D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DEF5FF01-E0B6-419C-ABCC-70844E4EACB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2501218-FFD7-4F25-B220-F5DE5F70693C}"/>
              </a:ext>
            </a:extLst>
          </p:cNvPr>
          <p:cNvSpPr>
            <a:spLocks noGrp="1"/>
          </p:cNvSpPr>
          <p:nvPr>
            <p:ph type="dt" sz="half" idx="10"/>
          </p:nvPr>
        </p:nvSpPr>
        <p:spPr/>
        <p:txBody>
          <a:bodyPr/>
          <a:lstStyle/>
          <a:p>
            <a:fld id="{5D6495F3-B757-4FAF-98AA-EDA7D1485485}" type="datetimeFigureOut">
              <a:rPr lang="en-US" smtClean="0"/>
              <a:t>4/10/2021</a:t>
            </a:fld>
            <a:endParaRPr lang="en-US"/>
          </a:p>
        </p:txBody>
      </p:sp>
      <p:sp>
        <p:nvSpPr>
          <p:cNvPr id="6" name="Footer Placeholder 5">
            <a:extLst>
              <a:ext uri="{FF2B5EF4-FFF2-40B4-BE49-F238E27FC236}">
                <a16:creationId xmlns:a16="http://schemas.microsoft.com/office/drawing/2014/main" id="{9687CBFB-34A6-49D8-A1D2-45DF38876EE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C2726A4-D33A-486A-B120-648AF3D8BA76}"/>
              </a:ext>
            </a:extLst>
          </p:cNvPr>
          <p:cNvSpPr>
            <a:spLocks noGrp="1"/>
          </p:cNvSpPr>
          <p:nvPr>
            <p:ph type="sldNum" sz="quarter" idx="12"/>
          </p:nvPr>
        </p:nvSpPr>
        <p:spPr/>
        <p:txBody>
          <a:bodyPr/>
          <a:lstStyle/>
          <a:p>
            <a:fld id="{EE1939C1-24D7-49E9-A58A-7960365209F5}" type="slidenum">
              <a:rPr lang="en-US" smtClean="0"/>
              <a:t>‹#›</a:t>
            </a:fld>
            <a:endParaRPr lang="en-US"/>
          </a:p>
        </p:txBody>
      </p:sp>
    </p:spTree>
    <p:extLst>
      <p:ext uri="{BB962C8B-B14F-4D97-AF65-F5344CB8AC3E}">
        <p14:creationId xmlns:p14="http://schemas.microsoft.com/office/powerpoint/2010/main" val="26447433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C07C8C3-4165-4353-ABF2-492454AF91E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89AA46A-3C66-4E4A-9907-225E50ABB7A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57F8214-A11A-4309-9D51-44F35987D1B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6495F3-B757-4FAF-98AA-EDA7D1485485}" type="datetimeFigureOut">
              <a:rPr lang="en-US" smtClean="0"/>
              <a:t>4/10/2021</a:t>
            </a:fld>
            <a:endParaRPr lang="en-US"/>
          </a:p>
        </p:txBody>
      </p:sp>
      <p:sp>
        <p:nvSpPr>
          <p:cNvPr id="5" name="Footer Placeholder 4">
            <a:extLst>
              <a:ext uri="{FF2B5EF4-FFF2-40B4-BE49-F238E27FC236}">
                <a16:creationId xmlns:a16="http://schemas.microsoft.com/office/drawing/2014/main" id="{D6A334EB-8260-4F13-9553-5A8593D9DC6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0C1EF96-E028-4E68-864E-9B77CF9F25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1939C1-24D7-49E9-A58A-7960365209F5}" type="slidenum">
              <a:rPr lang="en-US" smtClean="0"/>
              <a:t>‹#›</a:t>
            </a:fld>
            <a:endParaRPr lang="en-US"/>
          </a:p>
        </p:txBody>
      </p:sp>
    </p:spTree>
    <p:extLst>
      <p:ext uri="{BB962C8B-B14F-4D97-AF65-F5344CB8AC3E}">
        <p14:creationId xmlns:p14="http://schemas.microsoft.com/office/powerpoint/2010/main" val="12507361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s://epiville.ccnmtl.columbia.edu/sars_outbreak_study_2/learning_objectives.html"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3962611-DFD5-4092-AAFD-559E3DFCE2C9}"/>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5488" y="0"/>
            <a:ext cx="10910292"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2270F1FA-0425-408F-9861-80BF5AFB276D}"/>
              </a:ext>
              <a:ext uri="{C183D7F6-B498-43B3-948B-1728B52AA6E4}">
                <adec:decorative xmlns=""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3045368" y="1550021"/>
            <a:ext cx="6105194" cy="1747361"/>
          </a:xfrm>
        </p:spPr>
        <p:txBody>
          <a:bodyPr>
            <a:normAutofit/>
          </a:bodyPr>
          <a:lstStyle/>
          <a:p>
            <a:r>
              <a:rPr lang="en-US" sz="4000" dirty="0">
                <a:solidFill>
                  <a:srgbClr val="FFFFFF"/>
                </a:solidFill>
              </a:rPr>
              <a:t>Community Outbreak Assessment</a:t>
            </a:r>
          </a:p>
        </p:txBody>
      </p:sp>
      <p:sp>
        <p:nvSpPr>
          <p:cNvPr id="3" name="Content Placeholder 2"/>
          <p:cNvSpPr>
            <a:spLocks noGrp="1"/>
          </p:cNvSpPr>
          <p:nvPr>
            <p:ph type="subTitle" idx="1"/>
          </p:nvPr>
        </p:nvSpPr>
        <p:spPr>
          <a:xfrm>
            <a:off x="2843561" y="3754582"/>
            <a:ext cx="6307001" cy="2493818"/>
          </a:xfrm>
        </p:spPr>
        <p:txBody>
          <a:bodyPr>
            <a:normAutofit/>
          </a:bodyPr>
          <a:lstStyle/>
          <a:p>
            <a:r>
              <a:rPr lang="en-US" dirty="0" smtClean="0">
                <a:solidFill>
                  <a:srgbClr val="FFFFFF"/>
                </a:solidFill>
              </a:rPr>
              <a:t>Student’s Name</a:t>
            </a:r>
          </a:p>
          <a:p>
            <a:r>
              <a:rPr lang="en-US" dirty="0" smtClean="0">
                <a:solidFill>
                  <a:srgbClr val="FFFFFF"/>
                </a:solidFill>
              </a:rPr>
              <a:t>Professor’s Name</a:t>
            </a:r>
          </a:p>
          <a:p>
            <a:r>
              <a:rPr lang="en-US" dirty="0" smtClean="0">
                <a:solidFill>
                  <a:srgbClr val="FFFFFF"/>
                </a:solidFill>
              </a:rPr>
              <a:t>Course Name</a:t>
            </a:r>
          </a:p>
          <a:p>
            <a:r>
              <a:rPr lang="en-US" dirty="0" smtClean="0">
                <a:solidFill>
                  <a:srgbClr val="FFFFFF"/>
                </a:solidFill>
              </a:rPr>
              <a:t>Course Number</a:t>
            </a:r>
          </a:p>
          <a:p>
            <a:r>
              <a:rPr lang="en-US" dirty="0" smtClean="0">
                <a:solidFill>
                  <a:srgbClr val="FFFFFF"/>
                </a:solidFill>
              </a:rPr>
              <a:t>Date </a:t>
            </a:r>
            <a:endParaRPr dirty="0">
              <a:solidFill>
                <a:srgbClr val="FFFFFF"/>
              </a:solidFill>
            </a:endParaRPr>
          </a:p>
        </p:txBody>
      </p:sp>
    </p:spTree>
    <p:extLst>
      <p:ext uri="{BB962C8B-B14F-4D97-AF65-F5344CB8AC3E}">
        <p14:creationId xmlns:p14="http://schemas.microsoft.com/office/powerpoint/2010/main" val="21805492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9588DA8-065E-4F6F-8EFD-43104AB2E0CF}"/>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id="{C4285719-470E-454C-AF62-8323075F1F5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D9FE4EF-C4D8-49A0-B2FF-81D8DB7D8A24}"/>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4300840D-0A0B-4512-BACA-B439D5B9C57C}"/>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D2B78728-A580-49A7-84F9-6EF6F583ADE0}"/>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Freeform: Shape 18">
            <a:extLst>
              <a:ext uri="{FF2B5EF4-FFF2-40B4-BE49-F238E27FC236}">
                <a16:creationId xmlns:a16="http://schemas.microsoft.com/office/drawing/2014/main" id="{38FAA1A1-D861-433F-88FA-1E9D6FD31D1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1" name="Rectangle 20">
            <a:extLst>
              <a:ext uri="{FF2B5EF4-FFF2-40B4-BE49-F238E27FC236}">
                <a16:creationId xmlns:a16="http://schemas.microsoft.com/office/drawing/2014/main" id="{8D71EDA1-87BF-4D5D-AB79-F346FD19278A}"/>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66722" y="586855"/>
            <a:ext cx="3201366" cy="3387497"/>
          </a:xfrm>
        </p:spPr>
        <p:txBody>
          <a:bodyPr anchor="b">
            <a:normAutofit/>
          </a:bodyPr>
          <a:lstStyle/>
          <a:p>
            <a:pPr algn="r"/>
            <a:r>
              <a:rPr lang="en-US" sz="4000" dirty="0">
                <a:solidFill>
                  <a:srgbClr val="FFFFFF"/>
                </a:solidFill>
              </a:rPr>
              <a:t>Working hypothesis</a:t>
            </a:r>
          </a:p>
        </p:txBody>
      </p:sp>
      <p:sp>
        <p:nvSpPr>
          <p:cNvPr id="3" name="Content Placeholder 2"/>
          <p:cNvSpPr>
            <a:spLocks noGrp="1"/>
          </p:cNvSpPr>
          <p:nvPr>
            <p:ph idx="1"/>
          </p:nvPr>
        </p:nvSpPr>
        <p:spPr>
          <a:xfrm>
            <a:off x="4810259" y="649480"/>
            <a:ext cx="6555347" cy="5546047"/>
          </a:xfrm>
        </p:spPr>
        <p:txBody>
          <a:bodyPr anchor="ctr">
            <a:normAutofit fontScale="77500" lnSpcReduction="20000"/>
          </a:bodyPr>
          <a:lstStyle/>
          <a:p>
            <a:endParaRPr lang="en-US" dirty="0" smtClean="0"/>
          </a:p>
          <a:p>
            <a:r>
              <a:rPr lang="en-US" dirty="0" smtClean="0"/>
              <a:t>The </a:t>
            </a:r>
            <a:r>
              <a:rPr lang="en-US" dirty="0"/>
              <a:t>working hypothesis was developed through varied steps.</a:t>
            </a:r>
          </a:p>
          <a:p>
            <a:pPr marL="0" indent="0">
              <a:buNone/>
            </a:pPr>
            <a:r>
              <a:rPr lang="en-US" dirty="0"/>
              <a:t>Some of these steps includes: </a:t>
            </a:r>
          </a:p>
          <a:p>
            <a:r>
              <a:rPr lang="en-US" dirty="0"/>
              <a:t>defining the disease</a:t>
            </a:r>
          </a:p>
          <a:p>
            <a:r>
              <a:rPr lang="en-US" dirty="0"/>
              <a:t>identifying the source of epidemic</a:t>
            </a:r>
          </a:p>
          <a:p>
            <a:r>
              <a:rPr lang="en-US" dirty="0"/>
              <a:t>analyzing the type of epidemic</a:t>
            </a:r>
          </a:p>
          <a:p>
            <a:r>
              <a:rPr lang="en-US" dirty="0"/>
              <a:t>identifying the transmission route</a:t>
            </a:r>
          </a:p>
          <a:p>
            <a:r>
              <a:rPr lang="en-US" dirty="0"/>
              <a:t>Establishing the measures of control.</a:t>
            </a:r>
          </a:p>
          <a:p>
            <a:pPr marL="0" indent="0">
              <a:buNone/>
            </a:pPr>
            <a:endParaRPr lang="en-US" dirty="0"/>
          </a:p>
          <a:p>
            <a:pPr marL="0" indent="0">
              <a:buNone/>
            </a:pPr>
            <a:r>
              <a:rPr lang="en-US" dirty="0" smtClean="0"/>
              <a:t>The </a:t>
            </a:r>
            <a:r>
              <a:rPr lang="en-US" dirty="0"/>
              <a:t>working hypothesis was, “Based on what we know about SARS so far, the best formulated hypothesis is one that includes coronavirus as the most likely agent of infection, spread of SARS via person-to-person and isolation of cases and quarantine of exposed as measures of control of the spread of epidemic”.</a:t>
            </a:r>
          </a:p>
          <a:p>
            <a:pPr marL="0" indent="0">
              <a:buNone/>
            </a:pPr>
            <a:endParaRPr lang="en-US" dirty="0"/>
          </a:p>
          <a:p>
            <a:endParaRPr sz="2000" dirty="0"/>
          </a:p>
        </p:txBody>
      </p:sp>
    </p:spTree>
    <p:extLst>
      <p:ext uri="{BB962C8B-B14F-4D97-AF65-F5344CB8AC3E}">
        <p14:creationId xmlns:p14="http://schemas.microsoft.com/office/powerpoint/2010/main" val="12182726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9588DA8-065E-4F6F-8EFD-43104AB2E0CF}"/>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id="{C4285719-470E-454C-AF62-8323075F1F5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D9FE4EF-C4D8-49A0-B2FF-81D8DB7D8A24}"/>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4300840D-0A0B-4512-BACA-B439D5B9C57C}"/>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D2B78728-A580-49A7-84F9-6EF6F583ADE0}"/>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Freeform: Shape 18">
            <a:extLst>
              <a:ext uri="{FF2B5EF4-FFF2-40B4-BE49-F238E27FC236}">
                <a16:creationId xmlns:a16="http://schemas.microsoft.com/office/drawing/2014/main" id="{38FAA1A1-D861-433F-88FA-1E9D6FD31D1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1" name="Rectangle 20">
            <a:extLst>
              <a:ext uri="{FF2B5EF4-FFF2-40B4-BE49-F238E27FC236}">
                <a16:creationId xmlns:a16="http://schemas.microsoft.com/office/drawing/2014/main" id="{8D71EDA1-87BF-4D5D-AB79-F346FD19278A}"/>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66722" y="586855"/>
            <a:ext cx="3201366" cy="3387497"/>
          </a:xfrm>
        </p:spPr>
        <p:txBody>
          <a:bodyPr anchor="b">
            <a:normAutofit/>
          </a:bodyPr>
          <a:lstStyle/>
          <a:p>
            <a:pPr algn="r"/>
            <a:r>
              <a:rPr lang="en-US" sz="4000" dirty="0" err="1">
                <a:solidFill>
                  <a:srgbClr val="FFFFFF"/>
                </a:solidFill>
              </a:rPr>
              <a:t>Measurment</a:t>
            </a:r>
            <a:r>
              <a:rPr lang="en-US" sz="4000" dirty="0">
                <a:solidFill>
                  <a:srgbClr val="FFFFFF"/>
                </a:solidFill>
              </a:rPr>
              <a:t> of an epidemic </a:t>
            </a:r>
          </a:p>
        </p:txBody>
      </p:sp>
      <p:sp>
        <p:nvSpPr>
          <p:cNvPr id="3" name="Content Placeholder 2"/>
          <p:cNvSpPr>
            <a:spLocks noGrp="1"/>
          </p:cNvSpPr>
          <p:nvPr>
            <p:ph idx="1"/>
          </p:nvPr>
        </p:nvSpPr>
        <p:spPr>
          <a:xfrm>
            <a:off x="4810259" y="649480"/>
            <a:ext cx="6555347" cy="5546047"/>
          </a:xfrm>
        </p:spPr>
        <p:txBody>
          <a:bodyPr anchor="ctr">
            <a:normAutofit/>
          </a:bodyPr>
          <a:lstStyle/>
          <a:p>
            <a:r>
              <a:rPr lang="en-US" dirty="0"/>
              <a:t>Case fatality ratio is the best measure to describe the epidemic in the </a:t>
            </a:r>
            <a:r>
              <a:rPr lang="en-US" dirty="0" err="1"/>
              <a:t>Epiville</a:t>
            </a:r>
            <a:r>
              <a:rPr lang="en-US" dirty="0"/>
              <a:t> SARS simulation. </a:t>
            </a:r>
          </a:p>
          <a:p>
            <a:r>
              <a:rPr lang="en-US" dirty="0"/>
              <a:t>Case fatality ration describes the percentage of deaths that occurs to individuals diagnosed with this disease. </a:t>
            </a:r>
          </a:p>
          <a:p>
            <a:r>
              <a:rPr lang="en-US" dirty="0"/>
              <a:t>Case fatality rate is calculated by dividing cases of deaths by the total number of cases. </a:t>
            </a:r>
          </a:p>
          <a:p>
            <a:endParaRPr sz="2000" dirty="0"/>
          </a:p>
        </p:txBody>
      </p:sp>
    </p:spTree>
    <p:extLst>
      <p:ext uri="{BB962C8B-B14F-4D97-AF65-F5344CB8AC3E}">
        <p14:creationId xmlns:p14="http://schemas.microsoft.com/office/powerpoint/2010/main" val="15757609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9588DA8-065E-4F6F-8EFD-43104AB2E0CF}"/>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id="{C4285719-470E-454C-AF62-8323075F1F5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D9FE4EF-C4D8-49A0-B2FF-81D8DB7D8A24}"/>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4300840D-0A0B-4512-BACA-B439D5B9C57C}"/>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D2B78728-A580-49A7-84F9-6EF6F583ADE0}"/>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Freeform: Shape 18">
            <a:extLst>
              <a:ext uri="{FF2B5EF4-FFF2-40B4-BE49-F238E27FC236}">
                <a16:creationId xmlns:a16="http://schemas.microsoft.com/office/drawing/2014/main" id="{38FAA1A1-D861-433F-88FA-1E9D6FD31D1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1" name="Rectangle 20">
            <a:extLst>
              <a:ext uri="{FF2B5EF4-FFF2-40B4-BE49-F238E27FC236}">
                <a16:creationId xmlns:a16="http://schemas.microsoft.com/office/drawing/2014/main" id="{8D71EDA1-87BF-4D5D-AB79-F346FD19278A}"/>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66722" y="586855"/>
            <a:ext cx="3201366" cy="3387497"/>
          </a:xfrm>
        </p:spPr>
        <p:txBody>
          <a:bodyPr anchor="b">
            <a:normAutofit/>
          </a:bodyPr>
          <a:lstStyle/>
          <a:p>
            <a:pPr algn="r"/>
            <a:r>
              <a:rPr lang="en-US" sz="4000" dirty="0">
                <a:solidFill>
                  <a:srgbClr val="FFFFFF"/>
                </a:solidFill>
              </a:rPr>
              <a:t>Study design</a:t>
            </a:r>
          </a:p>
        </p:txBody>
      </p:sp>
      <p:sp>
        <p:nvSpPr>
          <p:cNvPr id="3" name="Content Placeholder 2"/>
          <p:cNvSpPr>
            <a:spLocks noGrp="1"/>
          </p:cNvSpPr>
          <p:nvPr>
            <p:ph idx="1"/>
          </p:nvPr>
        </p:nvSpPr>
        <p:spPr>
          <a:xfrm>
            <a:off x="4810259" y="649480"/>
            <a:ext cx="6555347" cy="5546047"/>
          </a:xfrm>
        </p:spPr>
        <p:txBody>
          <a:bodyPr anchor="ctr">
            <a:normAutofit lnSpcReduction="10000"/>
          </a:bodyPr>
          <a:lstStyle/>
          <a:p>
            <a:r>
              <a:rPr lang="en-US" dirty="0"/>
              <a:t>Descriptive study design can be used in analyzing this </a:t>
            </a:r>
            <a:r>
              <a:rPr lang="en-US" dirty="0" err="1"/>
              <a:t>Epiville</a:t>
            </a:r>
            <a:r>
              <a:rPr lang="en-US" dirty="0"/>
              <a:t> SARS simulation outbreak. </a:t>
            </a:r>
          </a:p>
          <a:p>
            <a:r>
              <a:rPr lang="en-US" dirty="0"/>
              <a:t>This study design is normally used to describe a given population.</a:t>
            </a:r>
          </a:p>
          <a:p>
            <a:r>
              <a:rPr lang="en-US" dirty="0"/>
              <a:t>In this case, the patients will be analyzed based on their characteristics such as the symptoms that they portray. </a:t>
            </a:r>
          </a:p>
          <a:p>
            <a:r>
              <a:rPr lang="en-US" dirty="0"/>
              <a:t>The data collected through this design is also of a wide range thus providing a lot of information.  </a:t>
            </a:r>
            <a:endParaRPr lang="en-US" dirty="0" smtClean="0"/>
          </a:p>
          <a:p>
            <a:r>
              <a:rPr lang="en-US" dirty="0" smtClean="0"/>
              <a:t>This design will describe the nature and the origin of SARS. </a:t>
            </a:r>
            <a:endParaRPr lang="en-US" dirty="0"/>
          </a:p>
          <a:p>
            <a:pPr marL="0" indent="0">
              <a:buNone/>
            </a:pPr>
            <a:endParaRPr sz="2000" dirty="0"/>
          </a:p>
        </p:txBody>
      </p:sp>
    </p:spTree>
    <p:extLst>
      <p:ext uri="{BB962C8B-B14F-4D97-AF65-F5344CB8AC3E}">
        <p14:creationId xmlns:p14="http://schemas.microsoft.com/office/powerpoint/2010/main" val="23055311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9588DA8-065E-4F6F-8EFD-43104AB2E0CF}"/>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id="{C4285719-470E-454C-AF62-8323075F1F5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D9FE4EF-C4D8-49A0-B2FF-81D8DB7D8A24}"/>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4300840D-0A0B-4512-BACA-B439D5B9C57C}"/>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D2B78728-A580-49A7-84F9-6EF6F583ADE0}"/>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Freeform: Shape 18">
            <a:extLst>
              <a:ext uri="{FF2B5EF4-FFF2-40B4-BE49-F238E27FC236}">
                <a16:creationId xmlns:a16="http://schemas.microsoft.com/office/drawing/2014/main" id="{38FAA1A1-D861-433F-88FA-1E9D6FD31D1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1" name="Rectangle 20">
            <a:extLst>
              <a:ext uri="{FF2B5EF4-FFF2-40B4-BE49-F238E27FC236}">
                <a16:creationId xmlns:a16="http://schemas.microsoft.com/office/drawing/2014/main" id="{8D71EDA1-87BF-4D5D-AB79-F346FD19278A}"/>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66722" y="586855"/>
            <a:ext cx="3201366" cy="3387497"/>
          </a:xfrm>
        </p:spPr>
        <p:txBody>
          <a:bodyPr anchor="b">
            <a:normAutofit/>
          </a:bodyPr>
          <a:lstStyle/>
          <a:p>
            <a:pPr algn="r"/>
            <a:r>
              <a:rPr lang="en-US" sz="4000" dirty="0">
                <a:solidFill>
                  <a:srgbClr val="FFFFFF"/>
                </a:solidFill>
              </a:rPr>
              <a:t>Collected design data</a:t>
            </a:r>
          </a:p>
        </p:txBody>
      </p:sp>
      <p:sp>
        <p:nvSpPr>
          <p:cNvPr id="3" name="Content Placeholder 2"/>
          <p:cNvSpPr>
            <a:spLocks noGrp="1"/>
          </p:cNvSpPr>
          <p:nvPr>
            <p:ph idx="1"/>
          </p:nvPr>
        </p:nvSpPr>
        <p:spPr>
          <a:xfrm>
            <a:off x="4810259" y="649480"/>
            <a:ext cx="6555347" cy="5546047"/>
          </a:xfrm>
        </p:spPr>
        <p:txBody>
          <a:bodyPr anchor="ctr">
            <a:normAutofit/>
          </a:bodyPr>
          <a:lstStyle/>
          <a:p>
            <a:r>
              <a:rPr lang="en-US" dirty="0"/>
              <a:t> The data to be collected includes:</a:t>
            </a:r>
          </a:p>
          <a:p>
            <a:r>
              <a:rPr lang="en-US" dirty="0"/>
              <a:t>The names of people at risk of becoming ill</a:t>
            </a:r>
          </a:p>
          <a:p>
            <a:r>
              <a:rPr lang="en-US" dirty="0"/>
              <a:t>The source of this disease</a:t>
            </a:r>
          </a:p>
          <a:p>
            <a:r>
              <a:rPr lang="en-US" dirty="0"/>
              <a:t>The route of transmission</a:t>
            </a:r>
          </a:p>
          <a:p>
            <a:r>
              <a:rPr lang="en-US" dirty="0"/>
              <a:t>And possible control </a:t>
            </a:r>
            <a:r>
              <a:rPr lang="en-US" dirty="0" smtClean="0"/>
              <a:t>measures</a:t>
            </a:r>
          </a:p>
          <a:p>
            <a:r>
              <a:rPr lang="en-US" dirty="0" smtClean="0"/>
              <a:t>Cases first exposed</a:t>
            </a:r>
          </a:p>
          <a:p>
            <a:r>
              <a:rPr lang="en-US" dirty="0" smtClean="0"/>
              <a:t>Incubation period</a:t>
            </a:r>
            <a:endParaRPr lang="en-US" dirty="0"/>
          </a:p>
          <a:p>
            <a:endParaRPr sz="2000" dirty="0"/>
          </a:p>
        </p:txBody>
      </p:sp>
    </p:spTree>
    <p:extLst>
      <p:ext uri="{BB962C8B-B14F-4D97-AF65-F5344CB8AC3E}">
        <p14:creationId xmlns:p14="http://schemas.microsoft.com/office/powerpoint/2010/main" val="37026260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9588DA8-065E-4F6F-8EFD-43104AB2E0CF}"/>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id="{C4285719-470E-454C-AF62-8323075F1F5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D9FE4EF-C4D8-49A0-B2FF-81D8DB7D8A24}"/>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4300840D-0A0B-4512-BACA-B439D5B9C57C}"/>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D2B78728-A580-49A7-84F9-6EF6F583ADE0}"/>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Freeform: Shape 18">
            <a:extLst>
              <a:ext uri="{FF2B5EF4-FFF2-40B4-BE49-F238E27FC236}">
                <a16:creationId xmlns:a16="http://schemas.microsoft.com/office/drawing/2014/main" id="{38FAA1A1-D861-433F-88FA-1E9D6FD31D1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1" name="Rectangle 20">
            <a:extLst>
              <a:ext uri="{FF2B5EF4-FFF2-40B4-BE49-F238E27FC236}">
                <a16:creationId xmlns:a16="http://schemas.microsoft.com/office/drawing/2014/main" id="{8D71EDA1-87BF-4D5D-AB79-F346FD19278A}"/>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66722" y="586855"/>
            <a:ext cx="3201366" cy="3387497"/>
          </a:xfrm>
        </p:spPr>
        <p:txBody>
          <a:bodyPr anchor="b">
            <a:normAutofit/>
          </a:bodyPr>
          <a:lstStyle/>
          <a:p>
            <a:pPr algn="r"/>
            <a:r>
              <a:rPr lang="en-US" sz="4000" dirty="0">
                <a:solidFill>
                  <a:srgbClr val="FFFFFF"/>
                </a:solidFill>
              </a:rPr>
              <a:t>Outbreak plot screen capture</a:t>
            </a:r>
          </a:p>
        </p:txBody>
      </p:sp>
      <p:pic>
        <p:nvPicPr>
          <p:cNvPr id="4" name="Content Placeholder 3"/>
          <p:cNvPicPr>
            <a:picLocks noGrp="1" noChangeAspect="1"/>
          </p:cNvPicPr>
          <p:nvPr>
            <p:ph idx="1"/>
          </p:nvPr>
        </p:nvPicPr>
        <p:blipFill>
          <a:blip r:embed="rId2"/>
          <a:stretch>
            <a:fillRect/>
          </a:stretch>
        </p:blipFill>
        <p:spPr>
          <a:xfrm>
            <a:off x="5634831" y="346364"/>
            <a:ext cx="6557169" cy="4657436"/>
          </a:xfrm>
          <a:prstGeom prst="rect">
            <a:avLst/>
          </a:prstGeom>
        </p:spPr>
      </p:pic>
    </p:spTree>
    <p:extLst>
      <p:ext uri="{BB962C8B-B14F-4D97-AF65-F5344CB8AC3E}">
        <p14:creationId xmlns:p14="http://schemas.microsoft.com/office/powerpoint/2010/main" val="19824525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9588DA8-065E-4F6F-8EFD-43104AB2E0CF}"/>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id="{C4285719-470E-454C-AF62-8323075F1F5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D9FE4EF-C4D8-49A0-B2FF-81D8DB7D8A24}"/>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4300840D-0A0B-4512-BACA-B439D5B9C57C}"/>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D2B78728-A580-49A7-84F9-6EF6F583ADE0}"/>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Freeform: Shape 18">
            <a:extLst>
              <a:ext uri="{FF2B5EF4-FFF2-40B4-BE49-F238E27FC236}">
                <a16:creationId xmlns:a16="http://schemas.microsoft.com/office/drawing/2014/main" id="{38FAA1A1-D861-433F-88FA-1E9D6FD31D1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1" name="Rectangle 20">
            <a:extLst>
              <a:ext uri="{FF2B5EF4-FFF2-40B4-BE49-F238E27FC236}">
                <a16:creationId xmlns:a16="http://schemas.microsoft.com/office/drawing/2014/main" id="{8D71EDA1-87BF-4D5D-AB79-F346FD19278A}"/>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66722" y="586855"/>
            <a:ext cx="3201366" cy="3387497"/>
          </a:xfrm>
        </p:spPr>
        <p:txBody>
          <a:bodyPr anchor="b">
            <a:normAutofit/>
          </a:bodyPr>
          <a:lstStyle/>
          <a:p>
            <a:pPr algn="r"/>
            <a:r>
              <a:rPr lang="en-US" sz="4000" dirty="0">
                <a:solidFill>
                  <a:srgbClr val="FFFFFF"/>
                </a:solidFill>
              </a:rPr>
              <a:t>Incubation period</a:t>
            </a:r>
          </a:p>
        </p:txBody>
      </p:sp>
      <p:sp>
        <p:nvSpPr>
          <p:cNvPr id="3" name="Content Placeholder 2"/>
          <p:cNvSpPr>
            <a:spLocks noGrp="1"/>
          </p:cNvSpPr>
          <p:nvPr>
            <p:ph idx="1"/>
          </p:nvPr>
        </p:nvSpPr>
        <p:spPr>
          <a:xfrm>
            <a:off x="4810259" y="649480"/>
            <a:ext cx="6555347" cy="5546047"/>
          </a:xfrm>
        </p:spPr>
        <p:txBody>
          <a:bodyPr anchor="ctr">
            <a:normAutofit fontScale="85000" lnSpcReduction="20000"/>
          </a:bodyPr>
          <a:lstStyle/>
          <a:p>
            <a:r>
              <a:rPr lang="en-US" dirty="0"/>
              <a:t>The incubation period varies between individuals after being exposed to this disease. </a:t>
            </a:r>
          </a:p>
          <a:p>
            <a:r>
              <a:rPr lang="en-US" dirty="0"/>
              <a:t>Incubation depends on the intensity of the exposure.</a:t>
            </a:r>
          </a:p>
          <a:p>
            <a:r>
              <a:rPr lang="en-US" dirty="0"/>
              <a:t>The incubation period of SARS is an average of 4 to 6 days. However, from the time of exposure, the period can extend to about 14 </a:t>
            </a:r>
            <a:r>
              <a:rPr lang="en-US" dirty="0" smtClean="0"/>
              <a:t>days (Li et al., 2020). </a:t>
            </a:r>
            <a:endParaRPr lang="en-US" dirty="0" smtClean="0"/>
          </a:p>
          <a:p>
            <a:r>
              <a:rPr lang="en-US" dirty="0" smtClean="0"/>
              <a:t>It </a:t>
            </a:r>
            <a:r>
              <a:rPr lang="en-US" dirty="0"/>
              <a:t>is important for a person to remain vigilant in case he or she feels sick after getting in contact with a suspicious person and the best action to take is seeing a professional for more information. </a:t>
            </a:r>
          </a:p>
          <a:p>
            <a:r>
              <a:rPr lang="en-US" dirty="0"/>
              <a:t>It is important to know the incubation period of SARS as a way of implementing aspects like quarantines and maintaining isolation regions when studying the progress of the disease. </a:t>
            </a:r>
          </a:p>
          <a:p>
            <a:endParaRPr sz="2000" dirty="0"/>
          </a:p>
        </p:txBody>
      </p:sp>
    </p:spTree>
    <p:extLst>
      <p:ext uri="{BB962C8B-B14F-4D97-AF65-F5344CB8AC3E}">
        <p14:creationId xmlns:p14="http://schemas.microsoft.com/office/powerpoint/2010/main" val="26626692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9588DA8-065E-4F6F-8EFD-43104AB2E0CF}"/>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id="{C4285719-470E-454C-AF62-8323075F1F5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D9FE4EF-C4D8-49A0-B2FF-81D8DB7D8A24}"/>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4300840D-0A0B-4512-BACA-B439D5B9C57C}"/>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D2B78728-A580-49A7-84F9-6EF6F583ADE0}"/>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Freeform: Shape 18">
            <a:extLst>
              <a:ext uri="{FF2B5EF4-FFF2-40B4-BE49-F238E27FC236}">
                <a16:creationId xmlns:a16="http://schemas.microsoft.com/office/drawing/2014/main" id="{38FAA1A1-D861-433F-88FA-1E9D6FD31D1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1" name="Rectangle 20">
            <a:extLst>
              <a:ext uri="{FF2B5EF4-FFF2-40B4-BE49-F238E27FC236}">
                <a16:creationId xmlns:a16="http://schemas.microsoft.com/office/drawing/2014/main" id="{8D71EDA1-87BF-4D5D-AB79-F346FD19278A}"/>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66722" y="586855"/>
            <a:ext cx="3201366" cy="3387497"/>
          </a:xfrm>
        </p:spPr>
        <p:txBody>
          <a:bodyPr anchor="b">
            <a:normAutofit/>
          </a:bodyPr>
          <a:lstStyle/>
          <a:p>
            <a:pPr algn="r"/>
            <a:r>
              <a:rPr lang="en-US" sz="4000" dirty="0">
                <a:solidFill>
                  <a:srgbClr val="FFFFFF"/>
                </a:solidFill>
              </a:rPr>
              <a:t>Description of differences</a:t>
            </a:r>
            <a:br>
              <a:rPr lang="en-US" sz="4000" dirty="0">
                <a:solidFill>
                  <a:srgbClr val="FFFFFF"/>
                </a:solidFill>
              </a:rPr>
            </a:br>
            <a:r>
              <a:rPr lang="en-US" sz="4000" dirty="0">
                <a:solidFill>
                  <a:srgbClr val="FFFFFF"/>
                </a:solidFill>
              </a:rPr>
              <a:t>Stage of Outbreak </a:t>
            </a:r>
          </a:p>
        </p:txBody>
      </p:sp>
      <p:sp>
        <p:nvSpPr>
          <p:cNvPr id="3" name="Content Placeholder 2"/>
          <p:cNvSpPr>
            <a:spLocks noGrp="1"/>
          </p:cNvSpPr>
          <p:nvPr>
            <p:ph idx="1"/>
          </p:nvPr>
        </p:nvSpPr>
        <p:spPr>
          <a:xfrm>
            <a:off x="4810259" y="649480"/>
            <a:ext cx="6555347" cy="5546047"/>
          </a:xfrm>
        </p:spPr>
        <p:txBody>
          <a:bodyPr anchor="ctr">
            <a:normAutofit fontScale="62500" lnSpcReduction="20000"/>
          </a:bodyPr>
          <a:lstStyle/>
          <a:p>
            <a:r>
              <a:rPr lang="en-US" dirty="0"/>
              <a:t>An endemic refers to a situation where a disease and more specifically an infectious disease linger around a single place for a long period. </a:t>
            </a:r>
            <a:endParaRPr lang="en-US" dirty="0" smtClean="0"/>
          </a:p>
          <a:p>
            <a:r>
              <a:rPr lang="en-US" dirty="0" smtClean="0"/>
              <a:t>An </a:t>
            </a:r>
            <a:r>
              <a:rPr lang="en-US" dirty="0"/>
              <a:t>epidemic is a given health-related behavior or event that can bring an illness in a community in excess of the norm in the specific region</a:t>
            </a:r>
            <a:r>
              <a:rPr lang="en-US" dirty="0" smtClean="0"/>
              <a:t>.</a:t>
            </a:r>
          </a:p>
          <a:p>
            <a:r>
              <a:rPr lang="en-US" dirty="0" smtClean="0"/>
              <a:t> </a:t>
            </a:r>
            <a:r>
              <a:rPr lang="en-US" dirty="0"/>
              <a:t>A pandemic refers to an overall illness that affects people on a worldwide scale.  </a:t>
            </a:r>
          </a:p>
          <a:p>
            <a:r>
              <a:rPr lang="en-US" dirty="0"/>
              <a:t>The first stage of outbreak in the </a:t>
            </a:r>
            <a:r>
              <a:rPr lang="en-US" dirty="0" err="1"/>
              <a:t>Epiville</a:t>
            </a:r>
            <a:r>
              <a:rPr lang="en-US" dirty="0"/>
              <a:t> SARS simulation begins with the global role. </a:t>
            </a:r>
            <a:endParaRPr lang="en-US" dirty="0" smtClean="0"/>
          </a:p>
          <a:p>
            <a:r>
              <a:rPr lang="en-US" dirty="0" smtClean="0"/>
              <a:t>Individuals </a:t>
            </a:r>
            <a:r>
              <a:rPr lang="en-US" dirty="0"/>
              <a:t>who travelled to the affected countries are likely to have started this spread.</a:t>
            </a:r>
          </a:p>
          <a:p>
            <a:r>
              <a:rPr lang="en-US" dirty="0"/>
              <a:t>The second stage is local transmission whereby locals have direct contact to each other. </a:t>
            </a:r>
            <a:endParaRPr lang="en-US" dirty="0" smtClean="0"/>
          </a:p>
          <a:p>
            <a:r>
              <a:rPr lang="en-US" dirty="0" smtClean="0"/>
              <a:t>This </a:t>
            </a:r>
            <a:r>
              <a:rPr lang="en-US" dirty="0"/>
              <a:t>instance occurred during the party at the Amoy Apartment and other areas where these residents met.</a:t>
            </a:r>
          </a:p>
          <a:p>
            <a:r>
              <a:rPr lang="en-US" dirty="0"/>
              <a:t>In stage three, SARS became uncontrollable due to lack of adequate knowledge on its origin and how to handle it. </a:t>
            </a:r>
          </a:p>
          <a:p>
            <a:r>
              <a:rPr lang="en-US" dirty="0"/>
              <a:t>Generally, I made this determination following the data I collected from the fieldwork. </a:t>
            </a:r>
            <a:endParaRPr lang="en-US" dirty="0" smtClean="0"/>
          </a:p>
          <a:p>
            <a:r>
              <a:rPr lang="en-US" dirty="0" smtClean="0"/>
              <a:t>It </a:t>
            </a:r>
            <a:r>
              <a:rPr lang="en-US" dirty="0"/>
              <a:t>was apparent that this disease circulated within the community. </a:t>
            </a:r>
          </a:p>
          <a:p>
            <a:endParaRPr sz="2000" dirty="0"/>
          </a:p>
        </p:txBody>
      </p:sp>
    </p:spTree>
    <p:extLst>
      <p:ext uri="{BB962C8B-B14F-4D97-AF65-F5344CB8AC3E}">
        <p14:creationId xmlns:p14="http://schemas.microsoft.com/office/powerpoint/2010/main" val="17191080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9588DA8-065E-4F6F-8EFD-43104AB2E0CF}"/>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id="{C4285719-470E-454C-AF62-8323075F1F5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D9FE4EF-C4D8-49A0-B2FF-81D8DB7D8A24}"/>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4300840D-0A0B-4512-BACA-B439D5B9C57C}"/>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D2B78728-A580-49A7-84F9-6EF6F583ADE0}"/>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Freeform: Shape 18">
            <a:extLst>
              <a:ext uri="{FF2B5EF4-FFF2-40B4-BE49-F238E27FC236}">
                <a16:creationId xmlns:a16="http://schemas.microsoft.com/office/drawing/2014/main" id="{38FAA1A1-D861-433F-88FA-1E9D6FD31D1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1" name="Rectangle 20">
            <a:extLst>
              <a:ext uri="{FF2B5EF4-FFF2-40B4-BE49-F238E27FC236}">
                <a16:creationId xmlns:a16="http://schemas.microsoft.com/office/drawing/2014/main" id="{8D71EDA1-87BF-4D5D-AB79-F346FD19278A}"/>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66722" y="586855"/>
            <a:ext cx="3201366" cy="3387497"/>
          </a:xfrm>
        </p:spPr>
        <p:txBody>
          <a:bodyPr anchor="b">
            <a:normAutofit/>
          </a:bodyPr>
          <a:lstStyle/>
          <a:p>
            <a:pPr algn="r"/>
            <a:r>
              <a:rPr lang="en-US" sz="4000" dirty="0">
                <a:solidFill>
                  <a:srgbClr val="FFFFFF"/>
                </a:solidFill>
              </a:rPr>
              <a:t>Fatality rate</a:t>
            </a:r>
          </a:p>
        </p:txBody>
      </p:sp>
      <p:sp>
        <p:nvSpPr>
          <p:cNvPr id="3" name="Content Placeholder 2"/>
          <p:cNvSpPr>
            <a:spLocks noGrp="1"/>
          </p:cNvSpPr>
          <p:nvPr>
            <p:ph idx="1"/>
          </p:nvPr>
        </p:nvSpPr>
        <p:spPr>
          <a:xfrm>
            <a:off x="4810259" y="649480"/>
            <a:ext cx="6555347" cy="5546047"/>
          </a:xfrm>
        </p:spPr>
        <p:txBody>
          <a:bodyPr anchor="ctr">
            <a:normAutofit fontScale="77500" lnSpcReduction="20000"/>
          </a:bodyPr>
          <a:lstStyle/>
          <a:p>
            <a:r>
              <a:rPr lang="en-US" b="1" dirty="0"/>
              <a:t>Calculation of the present case fatality rate</a:t>
            </a:r>
            <a:endParaRPr lang="en-US" dirty="0"/>
          </a:p>
          <a:p>
            <a:r>
              <a:rPr lang="en-US" dirty="0"/>
              <a:t>Fatality rate is defined as the rate of deaths that emerge as a result of a given disease out of the people who contracts it. </a:t>
            </a:r>
          </a:p>
          <a:p>
            <a:r>
              <a:rPr lang="en-US" b="1" dirty="0"/>
              <a:t>Fatality rate at Amoy Apartment Complex</a:t>
            </a:r>
            <a:endParaRPr lang="en-US" dirty="0"/>
          </a:p>
          <a:p>
            <a:r>
              <a:rPr lang="en-US" dirty="0"/>
              <a:t>Fatality rate= cases of deaths /total number of cases</a:t>
            </a:r>
          </a:p>
          <a:p>
            <a:r>
              <a:rPr lang="en-US" dirty="0"/>
              <a:t>cases of death=12</a:t>
            </a:r>
          </a:p>
          <a:p>
            <a:r>
              <a:rPr lang="en-US" dirty="0"/>
              <a:t>total no. of cases=66</a:t>
            </a:r>
          </a:p>
          <a:p>
            <a:r>
              <a:rPr lang="en-US" dirty="0"/>
              <a:t>12/66=0.18 or 18%</a:t>
            </a:r>
          </a:p>
          <a:p>
            <a:r>
              <a:rPr lang="en-US" b="1" dirty="0"/>
              <a:t>Fatality rate at Star Hospital</a:t>
            </a:r>
            <a:endParaRPr lang="en-US" dirty="0"/>
          </a:p>
          <a:p>
            <a:r>
              <a:rPr lang="en-US" dirty="0"/>
              <a:t>cases of deaths=3</a:t>
            </a:r>
          </a:p>
          <a:p>
            <a:r>
              <a:rPr lang="en-US" dirty="0"/>
              <a:t>total no. of cases=22</a:t>
            </a:r>
          </a:p>
          <a:p>
            <a:r>
              <a:rPr lang="en-US" dirty="0"/>
              <a:t>3/22=0.13 or 13% </a:t>
            </a:r>
          </a:p>
          <a:p>
            <a:r>
              <a:rPr lang="en-US" dirty="0"/>
              <a:t>the significance of these rates is that they indicate that this disease is deadly since the rates are high thus the need to take precautions.  </a:t>
            </a:r>
          </a:p>
          <a:p>
            <a:endParaRPr sz="2000" dirty="0"/>
          </a:p>
        </p:txBody>
      </p:sp>
    </p:spTree>
    <p:extLst>
      <p:ext uri="{BB962C8B-B14F-4D97-AF65-F5344CB8AC3E}">
        <p14:creationId xmlns:p14="http://schemas.microsoft.com/office/powerpoint/2010/main" val="9410488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9588DA8-065E-4F6F-8EFD-43104AB2E0CF}"/>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id="{C4285719-470E-454C-AF62-8323075F1F5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D9FE4EF-C4D8-49A0-B2FF-81D8DB7D8A24}"/>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4300840D-0A0B-4512-BACA-B439D5B9C57C}"/>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D2B78728-A580-49A7-84F9-6EF6F583ADE0}"/>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Freeform: Shape 18">
            <a:extLst>
              <a:ext uri="{FF2B5EF4-FFF2-40B4-BE49-F238E27FC236}">
                <a16:creationId xmlns:a16="http://schemas.microsoft.com/office/drawing/2014/main" id="{38FAA1A1-D861-433F-88FA-1E9D6FD31D1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1" name="Rectangle 20">
            <a:extLst>
              <a:ext uri="{FF2B5EF4-FFF2-40B4-BE49-F238E27FC236}">
                <a16:creationId xmlns:a16="http://schemas.microsoft.com/office/drawing/2014/main" id="{8D71EDA1-87BF-4D5D-AB79-F346FD19278A}"/>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66722" y="586855"/>
            <a:ext cx="3201366" cy="3387497"/>
          </a:xfrm>
        </p:spPr>
        <p:txBody>
          <a:bodyPr anchor="b">
            <a:normAutofit/>
          </a:bodyPr>
          <a:lstStyle/>
          <a:p>
            <a:pPr algn="r"/>
            <a:r>
              <a:rPr lang="en-US" sz="4000" dirty="0">
                <a:solidFill>
                  <a:srgbClr val="FFFFFF"/>
                </a:solidFill>
              </a:rPr>
              <a:t>Primary and secondary attack rates </a:t>
            </a:r>
          </a:p>
        </p:txBody>
      </p:sp>
      <p:sp>
        <p:nvSpPr>
          <p:cNvPr id="3" name="Content Placeholder 2"/>
          <p:cNvSpPr>
            <a:spLocks noGrp="1"/>
          </p:cNvSpPr>
          <p:nvPr>
            <p:ph idx="1"/>
          </p:nvPr>
        </p:nvSpPr>
        <p:spPr>
          <a:xfrm>
            <a:off x="4810259" y="649480"/>
            <a:ext cx="6555347" cy="5546047"/>
          </a:xfrm>
        </p:spPr>
        <p:txBody>
          <a:bodyPr anchor="ctr">
            <a:normAutofit fontScale="92500" lnSpcReduction="10000"/>
          </a:bodyPr>
          <a:lstStyle/>
          <a:p>
            <a:endParaRPr lang="en-US" b="1" dirty="0" smtClean="0"/>
          </a:p>
          <a:p>
            <a:r>
              <a:rPr lang="en-US" b="1" dirty="0" smtClean="0"/>
              <a:t>primary </a:t>
            </a:r>
            <a:r>
              <a:rPr lang="en-US" b="1" dirty="0"/>
              <a:t>attack rate=cases of residents/residents at risk</a:t>
            </a:r>
            <a:endParaRPr lang="en-US" dirty="0"/>
          </a:p>
          <a:p>
            <a:r>
              <a:rPr lang="en-US" dirty="0"/>
              <a:t>primary attack rate at Amoy Complex=66/600, x 1000 per population= 110 cases per 1000 population at risk. </a:t>
            </a:r>
          </a:p>
          <a:p>
            <a:r>
              <a:rPr lang="en-US" dirty="0"/>
              <a:t>Primary Attack rate at Star Hospital =22/100, x100=200 cases per 1000 population at risk. </a:t>
            </a:r>
          </a:p>
          <a:p>
            <a:r>
              <a:rPr lang="en-US" dirty="0"/>
              <a:t> </a:t>
            </a:r>
          </a:p>
          <a:p>
            <a:r>
              <a:rPr lang="en-US" dirty="0"/>
              <a:t>Secondary attack rate =number of new cases in group-initial cases, /no. of vulnerability-initial cases</a:t>
            </a:r>
          </a:p>
          <a:p>
            <a:r>
              <a:rPr lang="en-US" dirty="0"/>
              <a:t>secondary attack rate at Amoy=66-1/600-66= 0.12 or 12% </a:t>
            </a:r>
          </a:p>
          <a:p>
            <a:endParaRPr sz="2000" dirty="0"/>
          </a:p>
        </p:txBody>
      </p:sp>
    </p:spTree>
    <p:extLst>
      <p:ext uri="{BB962C8B-B14F-4D97-AF65-F5344CB8AC3E}">
        <p14:creationId xmlns:p14="http://schemas.microsoft.com/office/powerpoint/2010/main" val="2943571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9588DA8-065E-4F6F-8EFD-43104AB2E0CF}"/>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id="{C4285719-470E-454C-AF62-8323075F1F5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D9FE4EF-C4D8-49A0-B2FF-81D8DB7D8A24}"/>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4300840D-0A0B-4512-BACA-B439D5B9C57C}"/>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D2B78728-A580-49A7-84F9-6EF6F583ADE0}"/>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Freeform: Shape 18">
            <a:extLst>
              <a:ext uri="{FF2B5EF4-FFF2-40B4-BE49-F238E27FC236}">
                <a16:creationId xmlns:a16="http://schemas.microsoft.com/office/drawing/2014/main" id="{38FAA1A1-D861-433F-88FA-1E9D6FD31D1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1" name="Rectangle 20">
            <a:extLst>
              <a:ext uri="{FF2B5EF4-FFF2-40B4-BE49-F238E27FC236}">
                <a16:creationId xmlns:a16="http://schemas.microsoft.com/office/drawing/2014/main" id="{8D71EDA1-87BF-4D5D-AB79-F346FD19278A}"/>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66722" y="586855"/>
            <a:ext cx="3201366" cy="3387497"/>
          </a:xfrm>
        </p:spPr>
        <p:txBody>
          <a:bodyPr anchor="b">
            <a:normAutofit/>
          </a:bodyPr>
          <a:lstStyle/>
          <a:p>
            <a:pPr algn="r"/>
            <a:r>
              <a:rPr lang="en-US" sz="4000" dirty="0">
                <a:solidFill>
                  <a:srgbClr val="FFFFFF"/>
                </a:solidFill>
              </a:rPr>
              <a:t>Outbreak Management Principals</a:t>
            </a:r>
          </a:p>
        </p:txBody>
      </p:sp>
      <p:sp>
        <p:nvSpPr>
          <p:cNvPr id="3" name="Content Placeholder 2"/>
          <p:cNvSpPr>
            <a:spLocks noGrp="1"/>
          </p:cNvSpPr>
          <p:nvPr>
            <p:ph idx="1"/>
          </p:nvPr>
        </p:nvSpPr>
        <p:spPr>
          <a:xfrm>
            <a:off x="4810259" y="649480"/>
            <a:ext cx="6555347" cy="5546047"/>
          </a:xfrm>
        </p:spPr>
        <p:txBody>
          <a:bodyPr anchor="ctr">
            <a:normAutofit fontScale="70000" lnSpcReduction="20000"/>
          </a:bodyPr>
          <a:lstStyle/>
          <a:p>
            <a:pPr marL="0" indent="0">
              <a:buNone/>
            </a:pPr>
            <a:r>
              <a:rPr lang="en-US" dirty="0"/>
              <a:t>One of the primary principles that are identified with regard to outbreak management is recognizing the outbreak and its existence. </a:t>
            </a:r>
            <a:endParaRPr lang="en-US" dirty="0" smtClean="0"/>
          </a:p>
          <a:p>
            <a:pPr marL="0" indent="0">
              <a:buNone/>
            </a:pPr>
            <a:r>
              <a:rPr lang="en-US" dirty="0" smtClean="0"/>
              <a:t>Many </a:t>
            </a:r>
            <a:r>
              <a:rPr lang="en-US" dirty="0"/>
              <a:t>are the times that people are rather adamant in confirming the existence of a disease or a pandemic and the consequence of this is having the general population put in a rather state of worry. </a:t>
            </a:r>
            <a:endParaRPr lang="en-US" dirty="0" smtClean="0"/>
          </a:p>
          <a:p>
            <a:pPr marL="0" indent="0">
              <a:buNone/>
            </a:pPr>
            <a:r>
              <a:rPr lang="en-US" dirty="0" smtClean="0"/>
              <a:t>In </a:t>
            </a:r>
            <a:r>
              <a:rPr lang="en-US" dirty="0"/>
              <a:t>a case where a health issue affects the environment and a pathogen is easily spread airborne, there are chances that people might not take the issue seriously</a:t>
            </a:r>
            <a:r>
              <a:rPr lang="en-US" dirty="0" smtClean="0"/>
              <a:t>.</a:t>
            </a:r>
          </a:p>
          <a:p>
            <a:pPr marL="0" indent="0">
              <a:buNone/>
            </a:pPr>
            <a:r>
              <a:rPr lang="en-US" dirty="0" smtClean="0"/>
              <a:t> </a:t>
            </a:r>
            <a:r>
              <a:rPr lang="en-US" dirty="0"/>
              <a:t>The consequence of the ignorance is having some unaware people contracting the disease much to their detrimental health development</a:t>
            </a:r>
            <a:r>
              <a:rPr lang="en-US" dirty="0" smtClean="0"/>
              <a:t>.</a:t>
            </a:r>
          </a:p>
          <a:p>
            <a:pPr marL="0" indent="0">
              <a:buNone/>
            </a:pPr>
            <a:r>
              <a:rPr lang="en-US" dirty="0" smtClean="0"/>
              <a:t> </a:t>
            </a:r>
            <a:r>
              <a:rPr lang="en-US" dirty="0"/>
              <a:t>Accepting the fact that the disease or the condition exists is imperative for it ensures that people in the immediate environment engage in strategies that keep them safe. </a:t>
            </a:r>
            <a:endParaRPr lang="en-US" dirty="0" smtClean="0"/>
          </a:p>
          <a:p>
            <a:pPr marL="0" indent="0">
              <a:buNone/>
            </a:pPr>
            <a:r>
              <a:rPr lang="en-US" dirty="0" smtClean="0"/>
              <a:t>Moreover</a:t>
            </a:r>
            <a:r>
              <a:rPr lang="en-US" dirty="0"/>
              <a:t>, it is possible for practitioners to pre-determine the best means through which they can contain the issue if it has already spread to the immediate environment where they serve. </a:t>
            </a:r>
          </a:p>
          <a:p>
            <a:pPr marL="0" indent="0">
              <a:buNone/>
            </a:pPr>
            <a:endParaRPr lang="en-US" dirty="0"/>
          </a:p>
        </p:txBody>
      </p:sp>
    </p:spTree>
    <p:extLst>
      <p:ext uri="{BB962C8B-B14F-4D97-AF65-F5344CB8AC3E}">
        <p14:creationId xmlns:p14="http://schemas.microsoft.com/office/powerpoint/2010/main" val="18125555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9588DA8-065E-4F6F-8EFD-43104AB2E0CF}"/>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id="{C4285719-470E-454C-AF62-8323075F1F5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D9FE4EF-C4D8-49A0-B2FF-81D8DB7D8A24}"/>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4300840D-0A0B-4512-BACA-B439D5B9C57C}"/>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D2B78728-A580-49A7-84F9-6EF6F583ADE0}"/>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Freeform: Shape 18">
            <a:extLst>
              <a:ext uri="{FF2B5EF4-FFF2-40B4-BE49-F238E27FC236}">
                <a16:creationId xmlns:a16="http://schemas.microsoft.com/office/drawing/2014/main" id="{38FAA1A1-D861-433F-88FA-1E9D6FD31D1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1" name="Rectangle 20">
            <a:extLst>
              <a:ext uri="{FF2B5EF4-FFF2-40B4-BE49-F238E27FC236}">
                <a16:creationId xmlns:a16="http://schemas.microsoft.com/office/drawing/2014/main" id="{8D71EDA1-87BF-4D5D-AB79-F346FD19278A}"/>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66722" y="586855"/>
            <a:ext cx="3201366" cy="3387497"/>
          </a:xfrm>
        </p:spPr>
        <p:txBody>
          <a:bodyPr anchor="b">
            <a:normAutofit/>
          </a:bodyPr>
          <a:lstStyle/>
          <a:p>
            <a:pPr algn="r"/>
            <a:r>
              <a:rPr lang="en-US" sz="4000" dirty="0">
                <a:solidFill>
                  <a:srgbClr val="FFFFFF"/>
                </a:solidFill>
              </a:rPr>
              <a:t>Presentation Outline</a:t>
            </a:r>
          </a:p>
        </p:txBody>
      </p:sp>
      <p:sp>
        <p:nvSpPr>
          <p:cNvPr id="3" name="Content Placeholder 2"/>
          <p:cNvSpPr>
            <a:spLocks noGrp="1"/>
          </p:cNvSpPr>
          <p:nvPr>
            <p:ph type="body" idx="1"/>
          </p:nvPr>
        </p:nvSpPr>
        <p:spPr>
          <a:xfrm>
            <a:off x="4810259" y="649480"/>
            <a:ext cx="6555347" cy="5546047"/>
          </a:xfrm>
        </p:spPr>
        <p:txBody>
          <a:bodyPr anchor="ctr">
            <a:normAutofit/>
          </a:bodyPr>
          <a:lstStyle/>
          <a:p>
            <a:r>
              <a:rPr lang="en-US" sz="4000" dirty="0" smtClean="0">
                <a:latin typeface="Times New Roman" panose="02020603050405020304" pitchFamily="18" charset="0"/>
                <a:cs typeface="Times New Roman" panose="02020603050405020304" pitchFamily="18" charset="0"/>
              </a:rPr>
              <a:t>Background</a:t>
            </a:r>
          </a:p>
          <a:p>
            <a:r>
              <a:rPr lang="en-US" sz="4000" dirty="0" smtClean="0">
                <a:latin typeface="Times New Roman" panose="02020603050405020304" pitchFamily="18" charset="0"/>
                <a:cs typeface="Times New Roman" panose="02020603050405020304" pitchFamily="18" charset="0"/>
              </a:rPr>
              <a:t>Techniques</a:t>
            </a:r>
          </a:p>
          <a:p>
            <a:r>
              <a:rPr lang="en-US" sz="4000" dirty="0" smtClean="0">
                <a:latin typeface="Times New Roman" panose="02020603050405020304" pitchFamily="18" charset="0"/>
                <a:cs typeface="Times New Roman" panose="02020603050405020304" pitchFamily="18" charset="0"/>
              </a:rPr>
              <a:t>Study Design</a:t>
            </a:r>
          </a:p>
          <a:p>
            <a:r>
              <a:rPr lang="en-US" sz="4000" dirty="0" smtClean="0">
                <a:latin typeface="Times New Roman" panose="02020603050405020304" pitchFamily="18" charset="0"/>
                <a:cs typeface="Times New Roman" panose="02020603050405020304" pitchFamily="18" charset="0"/>
              </a:rPr>
              <a:t>Outbreak Management Principals</a:t>
            </a:r>
          </a:p>
          <a:p>
            <a:r>
              <a:rPr lang="en-US" sz="4000" dirty="0" smtClean="0">
                <a:latin typeface="Times New Roman" panose="02020603050405020304" pitchFamily="18" charset="0"/>
                <a:cs typeface="Times New Roman" panose="02020603050405020304" pitchFamily="18" charset="0"/>
              </a:rPr>
              <a:t>Summary   </a:t>
            </a:r>
          </a:p>
        </p:txBody>
      </p:sp>
    </p:spTree>
    <p:extLst>
      <p:ext uri="{BB962C8B-B14F-4D97-AF65-F5344CB8AC3E}">
        <p14:creationId xmlns:p14="http://schemas.microsoft.com/office/powerpoint/2010/main" val="30004589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9588DA8-065E-4F6F-8EFD-43104AB2E0CF}"/>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id="{C4285719-470E-454C-AF62-8323075F1F5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D9FE4EF-C4D8-49A0-B2FF-81D8DB7D8A24}"/>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4300840D-0A0B-4512-BACA-B439D5B9C57C}"/>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D2B78728-A580-49A7-84F9-6EF6F583ADE0}"/>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Freeform: Shape 18">
            <a:extLst>
              <a:ext uri="{FF2B5EF4-FFF2-40B4-BE49-F238E27FC236}">
                <a16:creationId xmlns:a16="http://schemas.microsoft.com/office/drawing/2014/main" id="{38FAA1A1-D861-433F-88FA-1E9D6FD31D1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1" name="Rectangle 20">
            <a:extLst>
              <a:ext uri="{FF2B5EF4-FFF2-40B4-BE49-F238E27FC236}">
                <a16:creationId xmlns:a16="http://schemas.microsoft.com/office/drawing/2014/main" id="{8D71EDA1-87BF-4D5D-AB79-F346FD19278A}"/>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66722" y="586855"/>
            <a:ext cx="3201366" cy="3387497"/>
          </a:xfrm>
        </p:spPr>
        <p:txBody>
          <a:bodyPr anchor="b">
            <a:normAutofit/>
          </a:bodyPr>
          <a:lstStyle/>
          <a:p>
            <a:pPr algn="r"/>
            <a:r>
              <a:rPr lang="en-US" sz="4000" dirty="0">
                <a:solidFill>
                  <a:srgbClr val="FFFFFF"/>
                </a:solidFill>
              </a:rPr>
              <a:t>Outbreak control measures</a:t>
            </a:r>
          </a:p>
        </p:txBody>
      </p:sp>
      <p:sp>
        <p:nvSpPr>
          <p:cNvPr id="3" name="Content Placeholder 2"/>
          <p:cNvSpPr>
            <a:spLocks noGrp="1"/>
          </p:cNvSpPr>
          <p:nvPr>
            <p:ph idx="1"/>
          </p:nvPr>
        </p:nvSpPr>
        <p:spPr>
          <a:xfrm>
            <a:off x="4810259" y="649480"/>
            <a:ext cx="6555347" cy="5546047"/>
          </a:xfrm>
        </p:spPr>
        <p:txBody>
          <a:bodyPr anchor="ctr">
            <a:normAutofit/>
          </a:bodyPr>
          <a:lstStyle/>
          <a:p>
            <a:r>
              <a:rPr lang="en-US" dirty="0"/>
              <a:t>Isolation and quarantine is the appropriate measure to control the outbreak of this </a:t>
            </a:r>
            <a:r>
              <a:rPr lang="en-US" dirty="0" smtClean="0"/>
              <a:t>pandemic</a:t>
            </a:r>
            <a:r>
              <a:rPr lang="en-US" dirty="0"/>
              <a:t> </a:t>
            </a:r>
            <a:r>
              <a:rPr lang="en-US" dirty="0" smtClean="0"/>
              <a:t>(Tang et al., 2020).</a:t>
            </a:r>
            <a:endParaRPr lang="en-US" dirty="0"/>
          </a:p>
          <a:p>
            <a:r>
              <a:rPr lang="en-US" dirty="0"/>
              <a:t>Infected people should be isolated until they stop shedding virus.</a:t>
            </a:r>
          </a:p>
          <a:p>
            <a:r>
              <a:rPr lang="en-US" dirty="0"/>
              <a:t>Quarantine is the best approach for people who have been exposed to this virus. </a:t>
            </a:r>
          </a:p>
          <a:p>
            <a:r>
              <a:rPr lang="en-US" dirty="0"/>
              <a:t>These strategies reduces chances of interaction thus curbing the spread of this disease.  </a:t>
            </a:r>
          </a:p>
          <a:p>
            <a:pPr marL="0" indent="0">
              <a:buNone/>
            </a:pPr>
            <a:endParaRPr sz="2000" dirty="0"/>
          </a:p>
        </p:txBody>
      </p:sp>
    </p:spTree>
    <p:extLst>
      <p:ext uri="{BB962C8B-B14F-4D97-AF65-F5344CB8AC3E}">
        <p14:creationId xmlns:p14="http://schemas.microsoft.com/office/powerpoint/2010/main" val="31578703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9588DA8-065E-4F6F-8EFD-43104AB2E0CF}"/>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id="{C4285719-470E-454C-AF62-8323075F1F5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D9FE4EF-C4D8-49A0-B2FF-81D8DB7D8A24}"/>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4300840D-0A0B-4512-BACA-B439D5B9C57C}"/>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D2B78728-A580-49A7-84F9-6EF6F583ADE0}"/>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Freeform: Shape 18">
            <a:extLst>
              <a:ext uri="{FF2B5EF4-FFF2-40B4-BE49-F238E27FC236}">
                <a16:creationId xmlns:a16="http://schemas.microsoft.com/office/drawing/2014/main" id="{38FAA1A1-D861-433F-88FA-1E9D6FD31D1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1" name="Rectangle 20">
            <a:extLst>
              <a:ext uri="{FF2B5EF4-FFF2-40B4-BE49-F238E27FC236}">
                <a16:creationId xmlns:a16="http://schemas.microsoft.com/office/drawing/2014/main" id="{8D71EDA1-87BF-4D5D-AB79-F346FD19278A}"/>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66722" y="586855"/>
            <a:ext cx="3201366" cy="3387497"/>
          </a:xfrm>
        </p:spPr>
        <p:txBody>
          <a:bodyPr anchor="b">
            <a:normAutofit/>
          </a:bodyPr>
          <a:lstStyle/>
          <a:p>
            <a:pPr algn="r"/>
            <a:r>
              <a:rPr lang="en-US" sz="4000" dirty="0">
                <a:solidFill>
                  <a:srgbClr val="FFFFFF"/>
                </a:solidFill>
              </a:rPr>
              <a:t>Surveillance recommendation</a:t>
            </a:r>
          </a:p>
        </p:txBody>
      </p:sp>
      <p:sp>
        <p:nvSpPr>
          <p:cNvPr id="3" name="Content Placeholder 2"/>
          <p:cNvSpPr>
            <a:spLocks noGrp="1"/>
          </p:cNvSpPr>
          <p:nvPr>
            <p:ph idx="1"/>
          </p:nvPr>
        </p:nvSpPr>
        <p:spPr>
          <a:xfrm>
            <a:off x="4810259" y="649480"/>
            <a:ext cx="6555347" cy="5546047"/>
          </a:xfrm>
        </p:spPr>
        <p:txBody>
          <a:bodyPr anchor="ctr">
            <a:normAutofit/>
          </a:bodyPr>
          <a:lstStyle/>
          <a:p>
            <a:r>
              <a:rPr lang="en-US" dirty="0"/>
              <a:t>It is logical to recommend passive surveillance over active surveillance due to certain reasons.</a:t>
            </a:r>
          </a:p>
          <a:p>
            <a:r>
              <a:rPr lang="en-US" dirty="0"/>
              <a:t>Passive surveillance is less difficult to carry out since it does not require more energy to engage in activities like personal visits to the reporting persons, hospitals, or laboratories to obtain an information. </a:t>
            </a:r>
          </a:p>
          <a:p>
            <a:r>
              <a:rPr lang="en-US" dirty="0"/>
              <a:t>Passive surveillance is also recommendable over active approach because it is less labor-intensive and it also save costs. </a:t>
            </a:r>
          </a:p>
          <a:p>
            <a:pPr marL="0" indent="0">
              <a:buNone/>
            </a:pPr>
            <a:endParaRPr sz="2000" dirty="0"/>
          </a:p>
        </p:txBody>
      </p:sp>
    </p:spTree>
    <p:extLst>
      <p:ext uri="{BB962C8B-B14F-4D97-AF65-F5344CB8AC3E}">
        <p14:creationId xmlns:p14="http://schemas.microsoft.com/office/powerpoint/2010/main" val="13744785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9588DA8-065E-4F6F-8EFD-43104AB2E0CF}"/>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id="{C4285719-470E-454C-AF62-8323075F1F5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D9FE4EF-C4D8-49A0-B2FF-81D8DB7D8A24}"/>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4300840D-0A0B-4512-BACA-B439D5B9C57C}"/>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D2B78728-A580-49A7-84F9-6EF6F583ADE0}"/>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Freeform: Shape 18">
            <a:extLst>
              <a:ext uri="{FF2B5EF4-FFF2-40B4-BE49-F238E27FC236}">
                <a16:creationId xmlns:a16="http://schemas.microsoft.com/office/drawing/2014/main" id="{38FAA1A1-D861-433F-88FA-1E9D6FD31D1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1" name="Rectangle 20">
            <a:extLst>
              <a:ext uri="{FF2B5EF4-FFF2-40B4-BE49-F238E27FC236}">
                <a16:creationId xmlns:a16="http://schemas.microsoft.com/office/drawing/2014/main" id="{8D71EDA1-87BF-4D5D-AB79-F346FD19278A}"/>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66722" y="586855"/>
            <a:ext cx="3201366" cy="3387497"/>
          </a:xfrm>
        </p:spPr>
        <p:txBody>
          <a:bodyPr anchor="b">
            <a:normAutofit/>
          </a:bodyPr>
          <a:lstStyle/>
          <a:p>
            <a:pPr algn="r"/>
            <a:r>
              <a:rPr lang="en-US" sz="4000" dirty="0">
                <a:solidFill>
                  <a:srgbClr val="FFFFFF"/>
                </a:solidFill>
              </a:rPr>
              <a:t>Disseminating information plan</a:t>
            </a:r>
            <a:br>
              <a:rPr lang="en-US" sz="4000" dirty="0">
                <a:solidFill>
                  <a:srgbClr val="FFFFFF"/>
                </a:solidFill>
              </a:rPr>
            </a:br>
            <a:endParaRPr lang="en-US" sz="4000" dirty="0">
              <a:solidFill>
                <a:srgbClr val="FFFFFF"/>
              </a:solidFill>
            </a:endParaRPr>
          </a:p>
        </p:txBody>
      </p:sp>
      <p:sp>
        <p:nvSpPr>
          <p:cNvPr id="3" name="Content Placeholder 2"/>
          <p:cNvSpPr>
            <a:spLocks noGrp="1"/>
          </p:cNvSpPr>
          <p:nvPr>
            <p:ph idx="1"/>
          </p:nvPr>
        </p:nvSpPr>
        <p:spPr>
          <a:xfrm>
            <a:off x="4810259" y="649480"/>
            <a:ext cx="6555347" cy="5546047"/>
          </a:xfrm>
        </p:spPr>
        <p:txBody>
          <a:bodyPr anchor="ctr">
            <a:normAutofit/>
          </a:bodyPr>
          <a:lstStyle/>
          <a:p>
            <a:r>
              <a:rPr lang="en-US" sz="2000" dirty="0" smtClean="0"/>
              <a:t>The information regarding the outbreak can be disseminated through a specific plan.</a:t>
            </a:r>
          </a:p>
          <a:p>
            <a:r>
              <a:rPr lang="en-US" sz="2000" dirty="0" smtClean="0"/>
              <a:t>The first plan involves holding daily briefings to the public. For instance, health experts should hold regular briefings to inform the nation on the state of the disease.</a:t>
            </a:r>
          </a:p>
          <a:p>
            <a:r>
              <a:rPr lang="en-US" sz="2000" dirty="0" smtClean="0"/>
              <a:t>Information can also be given via social media platforms such as Facebook and Twitter. </a:t>
            </a:r>
          </a:p>
          <a:p>
            <a:pPr marL="0" indent="0">
              <a:buNone/>
            </a:pPr>
            <a:endParaRPr lang="en-US" sz="2000" dirty="0"/>
          </a:p>
          <a:p>
            <a:pPr marL="0" indent="0">
              <a:buNone/>
            </a:pPr>
            <a:endParaRPr sz="2000" dirty="0"/>
          </a:p>
        </p:txBody>
      </p:sp>
    </p:spTree>
    <p:extLst>
      <p:ext uri="{BB962C8B-B14F-4D97-AF65-F5344CB8AC3E}">
        <p14:creationId xmlns:p14="http://schemas.microsoft.com/office/powerpoint/2010/main" val="359445150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9588DA8-065E-4F6F-8EFD-43104AB2E0CF}"/>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id="{C4285719-470E-454C-AF62-8323075F1F5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D9FE4EF-C4D8-49A0-B2FF-81D8DB7D8A24}"/>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4300840D-0A0B-4512-BACA-B439D5B9C57C}"/>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D2B78728-A580-49A7-84F9-6EF6F583ADE0}"/>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Freeform: Shape 18">
            <a:extLst>
              <a:ext uri="{FF2B5EF4-FFF2-40B4-BE49-F238E27FC236}">
                <a16:creationId xmlns:a16="http://schemas.microsoft.com/office/drawing/2014/main" id="{38FAA1A1-D861-433F-88FA-1E9D6FD31D1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1" name="Rectangle 20">
            <a:extLst>
              <a:ext uri="{FF2B5EF4-FFF2-40B4-BE49-F238E27FC236}">
                <a16:creationId xmlns:a16="http://schemas.microsoft.com/office/drawing/2014/main" id="{8D71EDA1-87BF-4D5D-AB79-F346FD19278A}"/>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66722" y="586855"/>
            <a:ext cx="3201366" cy="3387497"/>
          </a:xfrm>
        </p:spPr>
        <p:txBody>
          <a:bodyPr anchor="b">
            <a:normAutofit/>
          </a:bodyPr>
          <a:lstStyle/>
          <a:p>
            <a:pPr algn="r"/>
            <a:r>
              <a:rPr lang="en-US" sz="4000" dirty="0">
                <a:solidFill>
                  <a:srgbClr val="FFFFFF"/>
                </a:solidFill>
              </a:rPr>
              <a:t>Summary</a:t>
            </a:r>
          </a:p>
        </p:txBody>
      </p:sp>
      <p:sp>
        <p:nvSpPr>
          <p:cNvPr id="3" name="Content Placeholder 2"/>
          <p:cNvSpPr>
            <a:spLocks noGrp="1"/>
          </p:cNvSpPr>
          <p:nvPr>
            <p:ph idx="1"/>
          </p:nvPr>
        </p:nvSpPr>
        <p:spPr>
          <a:xfrm>
            <a:off x="4810259" y="649480"/>
            <a:ext cx="6555347" cy="5546047"/>
          </a:xfrm>
        </p:spPr>
        <p:txBody>
          <a:bodyPr anchor="ctr">
            <a:normAutofit/>
          </a:bodyPr>
          <a:lstStyle/>
          <a:p>
            <a:r>
              <a:rPr lang="en-US" dirty="0"/>
              <a:t>Based on this presentation, it is evident that covid-19 IS a dangerous disease that takes the lives of many people globally. </a:t>
            </a:r>
          </a:p>
          <a:p>
            <a:r>
              <a:rPr lang="en-US" dirty="0"/>
              <a:t>People are still not sure about the genesis of this pandemic.</a:t>
            </a:r>
          </a:p>
          <a:p>
            <a:r>
              <a:rPr lang="en-US" dirty="0"/>
              <a:t>Covid-19 affects people of varied characteristics like age, gender, and race.</a:t>
            </a:r>
          </a:p>
          <a:p>
            <a:pPr marL="0" indent="0">
              <a:buNone/>
            </a:pPr>
            <a:endParaRPr sz="2000" dirty="0"/>
          </a:p>
        </p:txBody>
      </p:sp>
    </p:spTree>
    <p:extLst>
      <p:ext uri="{BB962C8B-B14F-4D97-AF65-F5344CB8AC3E}">
        <p14:creationId xmlns:p14="http://schemas.microsoft.com/office/powerpoint/2010/main" val="66746211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9588DA8-065E-4F6F-8EFD-43104AB2E0CF}"/>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id="{C4285719-470E-454C-AF62-8323075F1F5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D9FE4EF-C4D8-49A0-B2FF-81D8DB7D8A24}"/>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4300840D-0A0B-4512-BACA-B439D5B9C57C}"/>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D2B78728-A580-49A7-84F9-6EF6F583ADE0}"/>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Freeform: Shape 18">
            <a:extLst>
              <a:ext uri="{FF2B5EF4-FFF2-40B4-BE49-F238E27FC236}">
                <a16:creationId xmlns:a16="http://schemas.microsoft.com/office/drawing/2014/main" id="{38FAA1A1-D861-433F-88FA-1E9D6FD31D1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1" name="Rectangle 20">
            <a:extLst>
              <a:ext uri="{FF2B5EF4-FFF2-40B4-BE49-F238E27FC236}">
                <a16:creationId xmlns:a16="http://schemas.microsoft.com/office/drawing/2014/main" id="{8D71EDA1-87BF-4D5D-AB79-F346FD19278A}"/>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66722" y="586855"/>
            <a:ext cx="3201366" cy="3387497"/>
          </a:xfrm>
        </p:spPr>
        <p:txBody>
          <a:bodyPr anchor="b">
            <a:normAutofit/>
          </a:bodyPr>
          <a:lstStyle/>
          <a:p>
            <a:pPr algn="r"/>
            <a:r>
              <a:rPr lang="en-US" sz="4000" dirty="0">
                <a:solidFill>
                  <a:srgbClr val="FFFFFF"/>
                </a:solidFill>
              </a:rPr>
              <a:t>Summary</a:t>
            </a:r>
          </a:p>
        </p:txBody>
      </p:sp>
      <p:sp>
        <p:nvSpPr>
          <p:cNvPr id="3" name="Content Placeholder 2"/>
          <p:cNvSpPr>
            <a:spLocks noGrp="1"/>
          </p:cNvSpPr>
          <p:nvPr>
            <p:ph idx="1"/>
          </p:nvPr>
        </p:nvSpPr>
        <p:spPr>
          <a:xfrm>
            <a:off x="4810259" y="649480"/>
            <a:ext cx="6555347" cy="5546047"/>
          </a:xfrm>
        </p:spPr>
        <p:txBody>
          <a:bodyPr anchor="ctr">
            <a:normAutofit/>
          </a:bodyPr>
          <a:lstStyle/>
          <a:p>
            <a:pPr marL="0" indent="0">
              <a:buNone/>
            </a:pPr>
            <a:endParaRPr lang="en-US" dirty="0"/>
          </a:p>
          <a:p>
            <a:r>
              <a:rPr lang="en-US" dirty="0"/>
              <a:t>Human beings should be responsible during these unprecedented times of COVID-19.</a:t>
            </a:r>
          </a:p>
          <a:p>
            <a:r>
              <a:rPr lang="en-US" dirty="0"/>
              <a:t>The government should also enact appropriate measures to curb the spread of this virus.</a:t>
            </a:r>
          </a:p>
          <a:p>
            <a:r>
              <a:rPr lang="en-US" dirty="0"/>
              <a:t>Some of the effective approaches to controlling its spread include establishing quarantine facilities and advising people to isolate themselves to reduce social interactions. </a:t>
            </a:r>
          </a:p>
          <a:p>
            <a:pPr marL="0" indent="0">
              <a:buNone/>
            </a:pPr>
            <a:endParaRPr lang="en-US" dirty="0"/>
          </a:p>
        </p:txBody>
      </p:sp>
    </p:spTree>
    <p:extLst>
      <p:ext uri="{BB962C8B-B14F-4D97-AF65-F5344CB8AC3E}">
        <p14:creationId xmlns:p14="http://schemas.microsoft.com/office/powerpoint/2010/main" val="389866293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9588DA8-065E-4F6F-8EFD-43104AB2E0CF}"/>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id="{C4285719-470E-454C-AF62-8323075F1F5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D9FE4EF-C4D8-49A0-B2FF-81D8DB7D8A24}"/>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4300840D-0A0B-4512-BACA-B439D5B9C57C}"/>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D2B78728-A580-49A7-84F9-6EF6F583ADE0}"/>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Freeform: Shape 18">
            <a:extLst>
              <a:ext uri="{FF2B5EF4-FFF2-40B4-BE49-F238E27FC236}">
                <a16:creationId xmlns:a16="http://schemas.microsoft.com/office/drawing/2014/main" id="{38FAA1A1-D861-433F-88FA-1E9D6FD31D1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1" name="Rectangle 20">
            <a:extLst>
              <a:ext uri="{FF2B5EF4-FFF2-40B4-BE49-F238E27FC236}">
                <a16:creationId xmlns:a16="http://schemas.microsoft.com/office/drawing/2014/main" id="{8D71EDA1-87BF-4D5D-AB79-F346FD19278A}"/>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66722" y="586855"/>
            <a:ext cx="3201366" cy="3387497"/>
          </a:xfrm>
        </p:spPr>
        <p:txBody>
          <a:bodyPr anchor="b">
            <a:normAutofit/>
          </a:bodyPr>
          <a:lstStyle/>
          <a:p>
            <a:pPr algn="r"/>
            <a:r>
              <a:rPr lang="en-US" sz="4000" dirty="0">
                <a:solidFill>
                  <a:srgbClr val="FFFFFF"/>
                </a:solidFill>
              </a:rPr>
              <a:t>References</a:t>
            </a:r>
          </a:p>
        </p:txBody>
      </p:sp>
      <p:sp>
        <p:nvSpPr>
          <p:cNvPr id="3" name="Content Placeholder 2"/>
          <p:cNvSpPr>
            <a:spLocks noGrp="1"/>
          </p:cNvSpPr>
          <p:nvPr>
            <p:ph type="body" idx="1"/>
          </p:nvPr>
        </p:nvSpPr>
        <p:spPr>
          <a:xfrm>
            <a:off x="4810259" y="649480"/>
            <a:ext cx="6555347" cy="5546047"/>
          </a:xfrm>
        </p:spPr>
        <p:txBody>
          <a:bodyPr anchor="ctr">
            <a:normAutofit fontScale="92500" lnSpcReduction="20000"/>
          </a:bodyPr>
          <a:lstStyle/>
          <a:p>
            <a:r>
              <a:rPr lang="en-US" dirty="0"/>
              <a:t>Columbia University. (2021). </a:t>
            </a:r>
            <a:r>
              <a:rPr lang="en-US" dirty="0" err="1"/>
              <a:t>Epiville</a:t>
            </a:r>
            <a:r>
              <a:rPr lang="en-US" dirty="0"/>
              <a:t>: SARS Outbreak Study 2 -- Learning Objectives. Retrieved 9 April 2021, from </a:t>
            </a:r>
            <a:r>
              <a:rPr lang="en-US" u="sng" dirty="0">
                <a:hlinkClick r:id="rId2"/>
              </a:rPr>
              <a:t>https://</a:t>
            </a:r>
            <a:r>
              <a:rPr lang="en-US" u="sng" dirty="0" smtClean="0">
                <a:hlinkClick r:id="rId2"/>
              </a:rPr>
              <a:t>epiville.ccnmtl.columbia.edu/sars_outbreak_study_2/learning_objectives.html</a:t>
            </a:r>
            <a:endParaRPr lang="en-US" u="sng" dirty="0" smtClean="0"/>
          </a:p>
          <a:p>
            <a:r>
              <a:rPr lang="en-US" dirty="0"/>
              <a:t>Li, P., Fu, J. B., Li, K. F., Liu, J. N., Wang, H. L., Liu, L. J., ... &amp; Yan, J. B. (2020). Transmission of COVID-19 in the terminal stages of the incubation period: A familial cluster. </a:t>
            </a:r>
            <a:r>
              <a:rPr lang="en-US" i="1" dirty="0"/>
              <a:t>International Journal of Infectious Diseases</a:t>
            </a:r>
            <a:r>
              <a:rPr lang="en-US" dirty="0"/>
              <a:t>, </a:t>
            </a:r>
            <a:r>
              <a:rPr lang="en-US" i="1" dirty="0"/>
              <a:t>96</a:t>
            </a:r>
            <a:r>
              <a:rPr lang="en-US" dirty="0"/>
              <a:t>, 452-453</a:t>
            </a:r>
            <a:r>
              <a:rPr lang="en-US" dirty="0" smtClean="0"/>
              <a:t>. </a:t>
            </a:r>
            <a:endParaRPr lang="en-US" dirty="0"/>
          </a:p>
          <a:p>
            <a:r>
              <a:rPr lang="en-US" dirty="0"/>
              <a:t>Tang, B., Xia, F., Tang, S., </a:t>
            </a:r>
            <a:r>
              <a:rPr lang="en-US" dirty="0" err="1"/>
              <a:t>Bragazzi</a:t>
            </a:r>
            <a:r>
              <a:rPr lang="en-US" dirty="0"/>
              <a:t>, N. L., Li, Q., Sun, X., ... &amp; Wu, J. (2020). The effectiveness of quarantine and isolation determine the trend of the COVID-19 epidemics in the final phase of the current outbreak in China. </a:t>
            </a:r>
            <a:r>
              <a:rPr lang="en-US" i="1" dirty="0"/>
              <a:t>International Journal of Infectious Diseases</a:t>
            </a:r>
            <a:r>
              <a:rPr lang="en-US" dirty="0"/>
              <a:t>, </a:t>
            </a:r>
            <a:r>
              <a:rPr lang="en-US" i="1" dirty="0"/>
              <a:t>95</a:t>
            </a:r>
            <a:r>
              <a:rPr lang="en-US" dirty="0"/>
              <a:t>, 288-293</a:t>
            </a:r>
            <a:r>
              <a:rPr lang="en-US" dirty="0" smtClean="0"/>
              <a:t>.</a:t>
            </a:r>
          </a:p>
        </p:txBody>
      </p:sp>
    </p:spTree>
    <p:extLst>
      <p:ext uri="{BB962C8B-B14F-4D97-AF65-F5344CB8AC3E}">
        <p14:creationId xmlns:p14="http://schemas.microsoft.com/office/powerpoint/2010/main" val="25990218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9588DA8-065E-4F6F-8EFD-43104AB2E0CF}"/>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id="{C4285719-470E-454C-AF62-8323075F1F5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D9FE4EF-C4D8-49A0-B2FF-81D8DB7D8A24}"/>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4300840D-0A0B-4512-BACA-B439D5B9C57C}"/>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D2B78728-A580-49A7-84F9-6EF6F583ADE0}"/>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Freeform: Shape 18">
            <a:extLst>
              <a:ext uri="{FF2B5EF4-FFF2-40B4-BE49-F238E27FC236}">
                <a16:creationId xmlns:a16="http://schemas.microsoft.com/office/drawing/2014/main" id="{38FAA1A1-D861-433F-88FA-1E9D6FD31D1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1" name="Rectangle 20">
            <a:extLst>
              <a:ext uri="{FF2B5EF4-FFF2-40B4-BE49-F238E27FC236}">
                <a16:creationId xmlns:a16="http://schemas.microsoft.com/office/drawing/2014/main" id="{8D71EDA1-87BF-4D5D-AB79-F346FD19278A}"/>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66722" y="586855"/>
            <a:ext cx="3201366" cy="3387497"/>
          </a:xfrm>
        </p:spPr>
        <p:txBody>
          <a:bodyPr anchor="b">
            <a:normAutofit/>
          </a:bodyPr>
          <a:lstStyle/>
          <a:p>
            <a:pPr algn="r"/>
            <a:r>
              <a:rPr lang="en-US" sz="4000" dirty="0">
                <a:solidFill>
                  <a:srgbClr val="FFFFFF"/>
                </a:solidFill>
              </a:rPr>
              <a:t>Background: Case Definition</a:t>
            </a:r>
          </a:p>
        </p:txBody>
      </p:sp>
      <p:sp>
        <p:nvSpPr>
          <p:cNvPr id="3" name="Content Placeholder 2"/>
          <p:cNvSpPr>
            <a:spLocks noGrp="1"/>
          </p:cNvSpPr>
          <p:nvPr>
            <p:ph type="body" idx="1"/>
          </p:nvPr>
        </p:nvSpPr>
        <p:spPr>
          <a:xfrm>
            <a:off x="4810259" y="586856"/>
            <a:ext cx="6555347" cy="5608672"/>
          </a:xfrm>
        </p:spPr>
        <p:txBody>
          <a:bodyPr anchor="ctr">
            <a:normAutofit fontScale="55000" lnSpcReduction="20000"/>
          </a:bodyPr>
          <a:lstStyle/>
          <a:p>
            <a:r>
              <a:rPr lang="en-US" dirty="0">
                <a:cs typeface="Times New Roman" panose="02020603050405020304" pitchFamily="18" charset="0"/>
              </a:rPr>
              <a:t>Case definition can be defined as a number of a certain criteria that health professionals utilize when making decisions regarding the infection of a given disease (Columbia University, 2021). </a:t>
            </a:r>
            <a:endParaRPr lang="en-US" dirty="0" smtClean="0">
              <a:cs typeface="Times New Roman" panose="02020603050405020304" pitchFamily="18" charset="0"/>
            </a:endParaRPr>
          </a:p>
          <a:p>
            <a:r>
              <a:rPr lang="en-US" dirty="0" smtClean="0">
                <a:cs typeface="Times New Roman" panose="02020603050405020304" pitchFamily="18" charset="0"/>
              </a:rPr>
              <a:t>The </a:t>
            </a:r>
            <a:r>
              <a:rPr lang="en-US" dirty="0">
                <a:cs typeface="Times New Roman" panose="02020603050405020304" pitchFamily="18" charset="0"/>
              </a:rPr>
              <a:t>case definition used in </a:t>
            </a:r>
            <a:r>
              <a:rPr lang="en-US" dirty="0" err="1">
                <a:cs typeface="Times New Roman" panose="02020603050405020304" pitchFamily="18" charset="0"/>
              </a:rPr>
              <a:t>Epiville</a:t>
            </a:r>
            <a:r>
              <a:rPr lang="en-US" dirty="0">
                <a:cs typeface="Times New Roman" panose="02020603050405020304" pitchFamily="18" charset="0"/>
              </a:rPr>
              <a:t> SARS simulation includes the following;</a:t>
            </a:r>
          </a:p>
          <a:p>
            <a:r>
              <a:rPr lang="en-US" dirty="0">
                <a:cs typeface="Times New Roman" panose="02020603050405020304" pitchFamily="18" charset="0"/>
              </a:rPr>
              <a:t>The patients portray symptoms such as severe flu.</a:t>
            </a:r>
          </a:p>
          <a:p>
            <a:r>
              <a:rPr lang="en-US" dirty="0">
                <a:cs typeface="Times New Roman" panose="02020603050405020304" pitchFamily="18" charset="0"/>
              </a:rPr>
              <a:t>70 people have similar respiratory flu-like symptoms.</a:t>
            </a:r>
          </a:p>
          <a:p>
            <a:r>
              <a:rPr lang="en-US" dirty="0">
                <a:cs typeface="Times New Roman" panose="02020603050405020304" pitchFamily="18" charset="0"/>
              </a:rPr>
              <a:t>The symptom durations were also recorded to determine the aspect of time.</a:t>
            </a:r>
          </a:p>
          <a:p>
            <a:r>
              <a:rPr lang="en-US" dirty="0">
                <a:cs typeface="Times New Roman" panose="02020603050405020304" pitchFamily="18" charset="0"/>
              </a:rPr>
              <a:t>Six persons aged 60 and older.</a:t>
            </a:r>
          </a:p>
          <a:p>
            <a:r>
              <a:rPr lang="en-US" dirty="0">
                <a:cs typeface="Times New Roman" panose="02020603050405020304" pitchFamily="18" charset="0"/>
              </a:rPr>
              <a:t>Four persons aged between 25 to 50.</a:t>
            </a:r>
          </a:p>
          <a:p>
            <a:r>
              <a:rPr lang="en-US" dirty="0">
                <a:cs typeface="Times New Roman" panose="02020603050405020304" pitchFamily="18" charset="0"/>
              </a:rPr>
              <a:t>Two persons were children between thee and eleven years of age. </a:t>
            </a:r>
          </a:p>
          <a:p>
            <a:r>
              <a:rPr lang="en-US" dirty="0">
                <a:cs typeface="Times New Roman" panose="02020603050405020304" pitchFamily="18" charset="0"/>
              </a:rPr>
              <a:t>Also, 53 out of 70 people who lives in Amoy Apartment Complex are most likely to be SARS cases. </a:t>
            </a:r>
            <a:endParaRPr lang="en-US" dirty="0" smtClean="0">
              <a:cs typeface="Times New Roman" panose="02020603050405020304" pitchFamily="18" charset="0"/>
            </a:endParaRPr>
          </a:p>
          <a:p>
            <a:r>
              <a:rPr lang="en-US" dirty="0" smtClean="0">
                <a:cs typeface="Times New Roman" panose="02020603050405020304" pitchFamily="18" charset="0"/>
              </a:rPr>
              <a:t>5 </a:t>
            </a:r>
            <a:r>
              <a:rPr lang="en-US" dirty="0">
                <a:cs typeface="Times New Roman" panose="02020603050405020304" pitchFamily="18" charset="0"/>
              </a:rPr>
              <a:t>patients who did not meet the criteria of this case have similar symptoms of SARS. THE 53 people are still alive even though they are battling this disease. </a:t>
            </a:r>
          </a:p>
          <a:p>
            <a:r>
              <a:rPr lang="en-US" dirty="0">
                <a:cs typeface="Times New Roman" panose="02020603050405020304" pitchFamily="18" charset="0"/>
              </a:rPr>
              <a:t>The residential location of individuals who died of the disease were also examined and it was identified that they came from the same street address and lived in the Amoy Apartment Complex.</a:t>
            </a:r>
          </a:p>
          <a:p>
            <a:r>
              <a:rPr lang="en-US" dirty="0">
                <a:cs typeface="Times New Roman" panose="02020603050405020304" pitchFamily="18" charset="0"/>
              </a:rPr>
              <a:t>On the same note, the choice of case definition can influence an outbreak investigation because this definition figures out the information needed in the classification of people who are infected and those who are still safe</a:t>
            </a:r>
            <a:r>
              <a:rPr lang="en-US" dirty="0" smtClean="0">
                <a:cs typeface="Times New Roman" panose="02020603050405020304" pitchFamily="18" charset="0"/>
              </a:rPr>
              <a:t>.</a:t>
            </a:r>
          </a:p>
          <a:p>
            <a:r>
              <a:rPr lang="en-US" dirty="0" smtClean="0">
                <a:cs typeface="Times New Roman" panose="02020603050405020304" pitchFamily="18" charset="0"/>
              </a:rPr>
              <a:t> </a:t>
            </a:r>
            <a:r>
              <a:rPr lang="en-US" dirty="0">
                <a:cs typeface="Times New Roman" panose="02020603050405020304" pitchFamily="18" charset="0"/>
              </a:rPr>
              <a:t>Misclassification of case definitions can negatively impact the outbreak investigation since health experts will only investigate a wrong disease thus leading to issues such as misdiagnosis (Columbia University, 2021). </a:t>
            </a:r>
            <a:endParaRPr lang="en-US" sz="2000" dirty="0">
              <a:cs typeface="Times New Roman" panose="02020603050405020304" pitchFamily="18" charset="0"/>
            </a:endParaRPr>
          </a:p>
        </p:txBody>
      </p:sp>
    </p:spTree>
    <p:extLst>
      <p:ext uri="{BB962C8B-B14F-4D97-AF65-F5344CB8AC3E}">
        <p14:creationId xmlns:p14="http://schemas.microsoft.com/office/powerpoint/2010/main" val="41652374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9588DA8-065E-4F6F-8EFD-43104AB2E0CF}"/>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id="{C4285719-470E-454C-AF62-8323075F1F5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D9FE4EF-C4D8-49A0-B2FF-81D8DB7D8A24}"/>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4300840D-0A0B-4512-BACA-B439D5B9C57C}"/>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D2B78728-A580-49A7-84F9-6EF6F583ADE0}"/>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Freeform: Shape 18">
            <a:extLst>
              <a:ext uri="{FF2B5EF4-FFF2-40B4-BE49-F238E27FC236}">
                <a16:creationId xmlns:a16="http://schemas.microsoft.com/office/drawing/2014/main" id="{38FAA1A1-D861-433F-88FA-1E9D6FD31D1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1" name="Rectangle 20">
            <a:extLst>
              <a:ext uri="{FF2B5EF4-FFF2-40B4-BE49-F238E27FC236}">
                <a16:creationId xmlns:a16="http://schemas.microsoft.com/office/drawing/2014/main" id="{8D71EDA1-87BF-4D5D-AB79-F346FD19278A}"/>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66722" y="586855"/>
            <a:ext cx="3201366" cy="3387497"/>
          </a:xfrm>
        </p:spPr>
        <p:txBody>
          <a:bodyPr anchor="b">
            <a:normAutofit/>
          </a:bodyPr>
          <a:lstStyle/>
          <a:p>
            <a:pPr algn="r"/>
            <a:r>
              <a:rPr lang="en-US" sz="4000" dirty="0">
                <a:solidFill>
                  <a:srgbClr val="FFFFFF"/>
                </a:solidFill>
              </a:rPr>
              <a:t>Key Factors</a:t>
            </a:r>
          </a:p>
        </p:txBody>
      </p:sp>
      <p:sp>
        <p:nvSpPr>
          <p:cNvPr id="3" name="Content Placeholder 2"/>
          <p:cNvSpPr>
            <a:spLocks noGrp="1"/>
          </p:cNvSpPr>
          <p:nvPr>
            <p:ph type="body" idx="1"/>
          </p:nvPr>
        </p:nvSpPr>
        <p:spPr>
          <a:xfrm>
            <a:off x="4810259" y="649480"/>
            <a:ext cx="6555347" cy="5546047"/>
          </a:xfrm>
        </p:spPr>
        <p:txBody>
          <a:bodyPr anchor="ctr">
            <a:normAutofit fontScale="77500" lnSpcReduction="20000"/>
          </a:bodyPr>
          <a:lstStyle/>
          <a:p>
            <a:r>
              <a:rPr lang="en-US" dirty="0"/>
              <a:t>One of the factors to consider when developing a case definition is clinical criteria</a:t>
            </a:r>
            <a:r>
              <a:rPr lang="en-US" dirty="0" smtClean="0"/>
              <a:t>.</a:t>
            </a:r>
          </a:p>
          <a:p>
            <a:r>
              <a:rPr lang="en-US" dirty="0" smtClean="0"/>
              <a:t> </a:t>
            </a:r>
            <a:r>
              <a:rPr lang="en-US" dirty="0"/>
              <a:t>Clinical criteria incorporate all signs and symptoms presented by the patient (Columbia University, 2021). </a:t>
            </a:r>
            <a:endParaRPr lang="en-US" dirty="0" smtClean="0"/>
          </a:p>
          <a:p>
            <a:r>
              <a:rPr lang="en-US" dirty="0" smtClean="0"/>
              <a:t>These </a:t>
            </a:r>
            <a:r>
              <a:rPr lang="en-US" dirty="0"/>
              <a:t>variables can only be determined after a thorough physical examination of the said case. </a:t>
            </a:r>
          </a:p>
          <a:p>
            <a:r>
              <a:rPr lang="en-US" dirty="0"/>
              <a:t>Another factor o consideration when developing a case definition is the aspect of person, place, and time. </a:t>
            </a:r>
            <a:endParaRPr lang="en-US" dirty="0" smtClean="0"/>
          </a:p>
          <a:p>
            <a:r>
              <a:rPr lang="en-US" dirty="0" smtClean="0"/>
              <a:t>The </a:t>
            </a:r>
            <a:r>
              <a:rPr lang="en-US" dirty="0"/>
              <a:t>investigator should first analyze various aspects of the people involved in the case</a:t>
            </a:r>
            <a:r>
              <a:rPr lang="en-US" dirty="0" smtClean="0"/>
              <a:t>.</a:t>
            </a:r>
          </a:p>
          <a:p>
            <a:r>
              <a:rPr lang="en-US" dirty="0" smtClean="0"/>
              <a:t> </a:t>
            </a:r>
            <a:r>
              <a:rPr lang="en-US" dirty="0"/>
              <a:t>For instance, their age differences can be examined to detect the variation. </a:t>
            </a:r>
            <a:endParaRPr lang="en-US" dirty="0" smtClean="0"/>
          </a:p>
          <a:p>
            <a:r>
              <a:rPr lang="en-US" dirty="0" smtClean="0"/>
              <a:t>Also</a:t>
            </a:r>
            <a:r>
              <a:rPr lang="en-US" dirty="0"/>
              <a:t>, the investigator should assess the time taken before the symptoms appear or disappear</a:t>
            </a:r>
            <a:r>
              <a:rPr lang="en-US" dirty="0" smtClean="0"/>
              <a:t>.</a:t>
            </a:r>
          </a:p>
          <a:p>
            <a:r>
              <a:rPr lang="en-US" dirty="0" smtClean="0"/>
              <a:t> </a:t>
            </a:r>
            <a:r>
              <a:rPr lang="en-US" dirty="0"/>
              <a:t>Finally, the researcher should determine whether this case prevails in a specific physical address. </a:t>
            </a:r>
          </a:p>
          <a:p>
            <a:endParaRPr lang="en-US" sz="2000" dirty="0"/>
          </a:p>
        </p:txBody>
      </p:sp>
    </p:spTree>
    <p:extLst>
      <p:ext uri="{BB962C8B-B14F-4D97-AF65-F5344CB8AC3E}">
        <p14:creationId xmlns:p14="http://schemas.microsoft.com/office/powerpoint/2010/main" val="8872123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9588DA8-065E-4F6F-8EFD-43104AB2E0CF}"/>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id="{C4285719-470E-454C-AF62-8323075F1F5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D9FE4EF-C4D8-49A0-B2FF-81D8DB7D8A24}"/>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4300840D-0A0B-4512-BACA-B439D5B9C57C}"/>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D2B78728-A580-49A7-84F9-6EF6F583ADE0}"/>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Freeform: Shape 18">
            <a:extLst>
              <a:ext uri="{FF2B5EF4-FFF2-40B4-BE49-F238E27FC236}">
                <a16:creationId xmlns:a16="http://schemas.microsoft.com/office/drawing/2014/main" id="{38FAA1A1-D861-433F-88FA-1E9D6FD31D1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1" name="Rectangle 20">
            <a:extLst>
              <a:ext uri="{FF2B5EF4-FFF2-40B4-BE49-F238E27FC236}">
                <a16:creationId xmlns:a16="http://schemas.microsoft.com/office/drawing/2014/main" id="{8D71EDA1-87BF-4D5D-AB79-F346FD19278A}"/>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66722" y="586855"/>
            <a:ext cx="3201366" cy="3387497"/>
          </a:xfrm>
        </p:spPr>
        <p:txBody>
          <a:bodyPr anchor="b">
            <a:normAutofit/>
          </a:bodyPr>
          <a:lstStyle/>
          <a:p>
            <a:pPr algn="r"/>
            <a:r>
              <a:rPr lang="en-US" sz="4000" dirty="0">
                <a:solidFill>
                  <a:srgbClr val="FFFFFF"/>
                </a:solidFill>
              </a:rPr>
              <a:t>Outbreaks in Terms of PPT</a:t>
            </a:r>
          </a:p>
        </p:txBody>
      </p:sp>
      <p:sp>
        <p:nvSpPr>
          <p:cNvPr id="3" name="Content Placeholder 2"/>
          <p:cNvSpPr>
            <a:spLocks noGrp="1"/>
          </p:cNvSpPr>
          <p:nvPr>
            <p:ph type="body" idx="1"/>
          </p:nvPr>
        </p:nvSpPr>
        <p:spPr>
          <a:xfrm>
            <a:off x="4810259" y="649480"/>
            <a:ext cx="6555347" cy="5546047"/>
          </a:xfrm>
        </p:spPr>
        <p:txBody>
          <a:bodyPr anchor="ctr">
            <a:normAutofit fontScale="62500" lnSpcReduction="20000"/>
          </a:bodyPr>
          <a:lstStyle/>
          <a:p>
            <a:r>
              <a:rPr lang="en-US" dirty="0"/>
              <a:t>The aspect of persons is explained based on the characteristics and behaviors of the patients</a:t>
            </a:r>
            <a:r>
              <a:rPr lang="en-US" dirty="0" smtClean="0"/>
              <a:t>.</a:t>
            </a:r>
          </a:p>
          <a:p>
            <a:r>
              <a:rPr lang="en-US" dirty="0" smtClean="0"/>
              <a:t> </a:t>
            </a:r>
            <a:r>
              <a:rPr lang="en-US" dirty="0"/>
              <a:t>Personal characteristics includes occupation, diet, medication, family history, and sexual habits, among others. Based on </a:t>
            </a:r>
            <a:r>
              <a:rPr lang="en-US" dirty="0" err="1"/>
              <a:t>Epiville</a:t>
            </a:r>
            <a:r>
              <a:rPr lang="en-US" dirty="0"/>
              <a:t> SARS simulation, the patients are classified with varied ages. </a:t>
            </a:r>
            <a:endParaRPr lang="en-US" dirty="0" smtClean="0"/>
          </a:p>
          <a:p>
            <a:r>
              <a:rPr lang="en-US" dirty="0" smtClean="0"/>
              <a:t>For </a:t>
            </a:r>
            <a:r>
              <a:rPr lang="en-US" dirty="0"/>
              <a:t>example, six persons aged 60 and older, four persons aged between 25 to 50 while two persons were children between thee and eleven years of age (Columbia University, 2021). </a:t>
            </a:r>
          </a:p>
          <a:p>
            <a:r>
              <a:rPr lang="en-US" dirty="0"/>
              <a:t>The aspect of place involves the variation by location. </a:t>
            </a:r>
            <a:endParaRPr lang="en-US" dirty="0" smtClean="0"/>
          </a:p>
          <a:p>
            <a:r>
              <a:rPr lang="en-US" dirty="0" smtClean="0"/>
              <a:t>These </a:t>
            </a:r>
            <a:r>
              <a:rPr lang="en-US" dirty="0"/>
              <a:t>features include here the patients’ lives, travels, and work. </a:t>
            </a:r>
            <a:endParaRPr lang="en-US" dirty="0" smtClean="0"/>
          </a:p>
          <a:p>
            <a:r>
              <a:rPr lang="en-US" dirty="0" smtClean="0"/>
              <a:t>For </a:t>
            </a:r>
            <a:r>
              <a:rPr lang="en-US" dirty="0"/>
              <a:t>instance, it the frequency of disease should be established by country, cities, or even neighborhoods. </a:t>
            </a:r>
            <a:endParaRPr lang="en-US" dirty="0" smtClean="0"/>
          </a:p>
          <a:p>
            <a:r>
              <a:rPr lang="en-US" dirty="0" smtClean="0"/>
              <a:t>In </a:t>
            </a:r>
            <a:r>
              <a:rPr lang="en-US" dirty="0"/>
              <a:t>this simulation, the infectious ward of the </a:t>
            </a:r>
            <a:r>
              <a:rPr lang="en-US" dirty="0" err="1"/>
              <a:t>Epiville</a:t>
            </a:r>
            <a:r>
              <a:rPr lang="en-US" dirty="0"/>
              <a:t> General Hospital and the Amoy Apartment Complex served this purpose</a:t>
            </a:r>
            <a:r>
              <a:rPr lang="en-US" dirty="0" smtClean="0"/>
              <a:t>.</a:t>
            </a:r>
          </a:p>
          <a:p>
            <a:r>
              <a:rPr lang="en-US" dirty="0" smtClean="0"/>
              <a:t> </a:t>
            </a:r>
            <a:r>
              <a:rPr lang="en-US" dirty="0"/>
              <a:t>A lot of information regarding the patients’ movements were recorded from these locations. </a:t>
            </a:r>
            <a:endParaRPr lang="en-US" dirty="0" smtClean="0"/>
          </a:p>
          <a:p>
            <a:r>
              <a:rPr lang="en-US" dirty="0" smtClean="0"/>
              <a:t>It </a:t>
            </a:r>
            <a:r>
              <a:rPr lang="en-US" dirty="0"/>
              <a:t>was evident that most of these patients came from the same apartment complex, Amoy. </a:t>
            </a:r>
            <a:endParaRPr lang="en-US" dirty="0" smtClean="0"/>
          </a:p>
          <a:p>
            <a:r>
              <a:rPr lang="en-US" dirty="0" smtClean="0"/>
              <a:t>It </a:t>
            </a:r>
            <a:r>
              <a:rPr lang="en-US" dirty="0"/>
              <a:t>was also clear that many people in this apartment became sick and almost all of them had similar signs and symptoms. </a:t>
            </a:r>
          </a:p>
          <a:p>
            <a:endParaRPr lang="en-US" sz="2000" dirty="0"/>
          </a:p>
        </p:txBody>
      </p:sp>
    </p:spTree>
    <p:extLst>
      <p:ext uri="{BB962C8B-B14F-4D97-AF65-F5344CB8AC3E}">
        <p14:creationId xmlns:p14="http://schemas.microsoft.com/office/powerpoint/2010/main" val="31416630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9588DA8-065E-4F6F-8EFD-43104AB2E0CF}"/>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id="{C4285719-470E-454C-AF62-8323075F1F5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D9FE4EF-C4D8-49A0-B2FF-81D8DB7D8A24}"/>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4300840D-0A0B-4512-BACA-B439D5B9C57C}"/>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D2B78728-A580-49A7-84F9-6EF6F583ADE0}"/>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Freeform: Shape 18">
            <a:extLst>
              <a:ext uri="{FF2B5EF4-FFF2-40B4-BE49-F238E27FC236}">
                <a16:creationId xmlns:a16="http://schemas.microsoft.com/office/drawing/2014/main" id="{38FAA1A1-D861-433F-88FA-1E9D6FD31D1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1" name="Rectangle 20">
            <a:extLst>
              <a:ext uri="{FF2B5EF4-FFF2-40B4-BE49-F238E27FC236}">
                <a16:creationId xmlns:a16="http://schemas.microsoft.com/office/drawing/2014/main" id="{8D71EDA1-87BF-4D5D-AB79-F346FD19278A}"/>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66722" y="586855"/>
            <a:ext cx="3201366" cy="3387497"/>
          </a:xfrm>
        </p:spPr>
        <p:txBody>
          <a:bodyPr anchor="b">
            <a:normAutofit/>
          </a:bodyPr>
          <a:lstStyle/>
          <a:p>
            <a:pPr algn="r"/>
            <a:r>
              <a:rPr lang="en-US" sz="4000" dirty="0">
                <a:solidFill>
                  <a:srgbClr val="FFFFFF"/>
                </a:solidFill>
              </a:rPr>
              <a:t>Six  steps</a:t>
            </a:r>
          </a:p>
        </p:txBody>
      </p:sp>
      <p:sp>
        <p:nvSpPr>
          <p:cNvPr id="3" name="Content Placeholder 2"/>
          <p:cNvSpPr>
            <a:spLocks noGrp="1"/>
          </p:cNvSpPr>
          <p:nvPr>
            <p:ph type="body" idx="1"/>
          </p:nvPr>
        </p:nvSpPr>
        <p:spPr>
          <a:xfrm>
            <a:off x="4810259" y="649480"/>
            <a:ext cx="6555347" cy="5546047"/>
          </a:xfrm>
        </p:spPr>
        <p:txBody>
          <a:bodyPr anchor="ctr">
            <a:normAutofit fontScale="85000" lnSpcReduction="20000"/>
          </a:bodyPr>
          <a:lstStyle/>
          <a:p>
            <a:pPr lvl="0"/>
            <a:endParaRPr lang="en-US" dirty="0" smtClean="0"/>
          </a:p>
          <a:p>
            <a:pPr lvl="0"/>
            <a:r>
              <a:rPr lang="en-US" dirty="0" smtClean="0"/>
              <a:t>1. Define </a:t>
            </a:r>
            <a:r>
              <a:rPr lang="en-US" dirty="0"/>
              <a:t>the epidemic</a:t>
            </a:r>
            <a:endParaRPr lang="en-US" sz="2400" dirty="0"/>
          </a:p>
          <a:p>
            <a:pPr lvl="1"/>
            <a:r>
              <a:rPr lang="en-US" dirty="0"/>
              <a:t>Define the "numerator" (cases)</a:t>
            </a:r>
            <a:endParaRPr lang="en-US" sz="2000" dirty="0"/>
          </a:p>
          <a:p>
            <a:pPr lvl="1"/>
            <a:r>
              <a:rPr lang="en-US" dirty="0"/>
              <a:t>Define the "denominator" (population at risk for developing disease)</a:t>
            </a:r>
            <a:endParaRPr lang="en-US" sz="2000" dirty="0"/>
          </a:p>
          <a:p>
            <a:pPr lvl="1"/>
            <a:r>
              <a:rPr lang="en-US" dirty="0"/>
              <a:t>Calculate attack rates</a:t>
            </a:r>
            <a:endParaRPr lang="en-US" sz="2000" dirty="0"/>
          </a:p>
          <a:p>
            <a:pPr lvl="0"/>
            <a:r>
              <a:rPr lang="en-US" dirty="0" smtClean="0"/>
              <a:t>2. Examine </a:t>
            </a:r>
            <a:r>
              <a:rPr lang="en-US" dirty="0"/>
              <a:t>the distribution of cases by person, place, and time (PPT)</a:t>
            </a:r>
            <a:endParaRPr lang="en-US" sz="2400" dirty="0"/>
          </a:p>
          <a:p>
            <a:pPr lvl="0"/>
            <a:r>
              <a:rPr lang="en-US" dirty="0" smtClean="0"/>
              <a:t>3. Look </a:t>
            </a:r>
            <a:r>
              <a:rPr lang="en-US" dirty="0"/>
              <a:t>for combinations (interactions) of relevant variables</a:t>
            </a:r>
            <a:endParaRPr lang="en-US" sz="2400" dirty="0"/>
          </a:p>
          <a:p>
            <a:pPr lvl="0"/>
            <a:r>
              <a:rPr lang="en-US" dirty="0" smtClean="0"/>
              <a:t>4. Develop </a:t>
            </a:r>
            <a:r>
              <a:rPr lang="en-US" dirty="0"/>
              <a:t>hypotheses based on the following:</a:t>
            </a:r>
            <a:endParaRPr lang="en-US" sz="2400" dirty="0"/>
          </a:p>
          <a:p>
            <a:pPr lvl="1"/>
            <a:r>
              <a:rPr lang="en-US" dirty="0"/>
              <a:t>Existing knowledge (if any) of the disease</a:t>
            </a:r>
            <a:endParaRPr lang="en-US" sz="2000" dirty="0"/>
          </a:p>
          <a:p>
            <a:pPr lvl="1"/>
            <a:r>
              <a:rPr lang="en-US" dirty="0"/>
              <a:t>Analogy to diseases of known etiology</a:t>
            </a:r>
            <a:endParaRPr lang="en-US" sz="2000" dirty="0"/>
          </a:p>
          <a:p>
            <a:pPr lvl="0"/>
            <a:r>
              <a:rPr lang="en-US" dirty="0" smtClean="0"/>
              <a:t>5. Test </a:t>
            </a:r>
            <a:r>
              <a:rPr lang="en-US" dirty="0"/>
              <a:t>hypotheses</a:t>
            </a:r>
            <a:endParaRPr lang="en-US" sz="2400" dirty="0"/>
          </a:p>
          <a:p>
            <a:pPr lvl="1"/>
            <a:r>
              <a:rPr lang="en-US" dirty="0"/>
              <a:t>Further analyze existing data utilizing an appropriate study design</a:t>
            </a:r>
            <a:endParaRPr lang="en-US" sz="2000" dirty="0"/>
          </a:p>
          <a:p>
            <a:pPr lvl="1"/>
            <a:r>
              <a:rPr lang="en-US" dirty="0"/>
              <a:t>Collect additional data</a:t>
            </a:r>
            <a:endParaRPr lang="en-US" sz="2000" dirty="0"/>
          </a:p>
          <a:p>
            <a:pPr lvl="0"/>
            <a:r>
              <a:rPr lang="en-US" dirty="0" smtClean="0"/>
              <a:t>6. Recommend </a:t>
            </a:r>
            <a:r>
              <a:rPr lang="en-US" dirty="0"/>
              <a:t>control </a:t>
            </a:r>
            <a:r>
              <a:rPr lang="en-US" dirty="0" smtClean="0"/>
              <a:t>measures</a:t>
            </a:r>
            <a:r>
              <a:rPr lang="en-US" dirty="0"/>
              <a:t> </a:t>
            </a:r>
            <a:endParaRPr lang="en-US" sz="2400" dirty="0"/>
          </a:p>
          <a:p>
            <a:pPr marL="0" indent="0">
              <a:buNone/>
            </a:pPr>
            <a:endParaRPr lang="en-US" sz="2000" dirty="0"/>
          </a:p>
        </p:txBody>
      </p:sp>
    </p:spTree>
    <p:extLst>
      <p:ext uri="{BB962C8B-B14F-4D97-AF65-F5344CB8AC3E}">
        <p14:creationId xmlns:p14="http://schemas.microsoft.com/office/powerpoint/2010/main" val="42114276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9588DA8-065E-4F6F-8EFD-43104AB2E0CF}"/>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id="{C4285719-470E-454C-AF62-8323075F1F5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D9FE4EF-C4D8-49A0-B2FF-81D8DB7D8A24}"/>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4300840D-0A0B-4512-BACA-B439D5B9C57C}"/>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D2B78728-A580-49A7-84F9-6EF6F583ADE0}"/>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Freeform: Shape 18">
            <a:extLst>
              <a:ext uri="{FF2B5EF4-FFF2-40B4-BE49-F238E27FC236}">
                <a16:creationId xmlns:a16="http://schemas.microsoft.com/office/drawing/2014/main" id="{38FAA1A1-D861-433F-88FA-1E9D6FD31D1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1" name="Rectangle 20">
            <a:extLst>
              <a:ext uri="{FF2B5EF4-FFF2-40B4-BE49-F238E27FC236}">
                <a16:creationId xmlns:a16="http://schemas.microsoft.com/office/drawing/2014/main" id="{8D71EDA1-87BF-4D5D-AB79-F346FD19278A}"/>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66722" y="586855"/>
            <a:ext cx="3201366" cy="3387497"/>
          </a:xfrm>
        </p:spPr>
        <p:txBody>
          <a:bodyPr anchor="b">
            <a:normAutofit/>
          </a:bodyPr>
          <a:lstStyle/>
          <a:p>
            <a:pPr algn="r"/>
            <a:r>
              <a:rPr lang="en-US" sz="4000" dirty="0">
                <a:solidFill>
                  <a:srgbClr val="FFFFFF"/>
                </a:solidFill>
              </a:rPr>
              <a:t>Techniques: </a:t>
            </a:r>
            <a:br>
              <a:rPr lang="en-US" sz="4000" dirty="0">
                <a:solidFill>
                  <a:srgbClr val="FFFFFF"/>
                </a:solidFill>
              </a:rPr>
            </a:br>
            <a:r>
              <a:rPr lang="en-US" sz="4000" dirty="0">
                <a:solidFill>
                  <a:srgbClr val="FFFFFF"/>
                </a:solidFill>
              </a:rPr>
              <a:t>Surveillance methods</a:t>
            </a:r>
          </a:p>
        </p:txBody>
      </p:sp>
      <p:sp>
        <p:nvSpPr>
          <p:cNvPr id="3" name="Content Placeholder 2"/>
          <p:cNvSpPr>
            <a:spLocks noGrp="1"/>
          </p:cNvSpPr>
          <p:nvPr>
            <p:ph idx="1"/>
          </p:nvPr>
        </p:nvSpPr>
        <p:spPr>
          <a:xfrm>
            <a:off x="4810259" y="649480"/>
            <a:ext cx="6555347" cy="5546047"/>
          </a:xfrm>
        </p:spPr>
        <p:txBody>
          <a:bodyPr anchor="ctr">
            <a:normAutofit fontScale="92500" lnSpcReduction="20000"/>
          </a:bodyPr>
          <a:lstStyle/>
          <a:p>
            <a:pPr marL="0" indent="0">
              <a:buNone/>
            </a:pPr>
            <a:endParaRPr lang="en-US" dirty="0" smtClean="0"/>
          </a:p>
          <a:p>
            <a:r>
              <a:rPr lang="en-US" dirty="0" smtClean="0"/>
              <a:t>From </a:t>
            </a:r>
            <a:r>
              <a:rPr lang="en-US" dirty="0"/>
              <a:t>the </a:t>
            </a:r>
            <a:r>
              <a:rPr lang="en-US" dirty="0" err="1"/>
              <a:t>Epiville</a:t>
            </a:r>
            <a:r>
              <a:rPr lang="en-US" dirty="0"/>
              <a:t> link, different types of systems include centralized disease registries, microbial laboratory monitoring systems, hospital discharge notes</a:t>
            </a:r>
            <a:r>
              <a:rPr lang="en-US" dirty="0" smtClean="0"/>
              <a:t>, among others</a:t>
            </a:r>
          </a:p>
          <a:p>
            <a:r>
              <a:rPr lang="en-US" dirty="0" smtClean="0"/>
              <a:t>From </a:t>
            </a:r>
            <a:r>
              <a:rPr lang="en-US" dirty="0" err="1"/>
              <a:t>Gordis’s</a:t>
            </a:r>
            <a:r>
              <a:rPr lang="en-US" dirty="0"/>
              <a:t> text, two types of surveillance methods include passive and active surveillance. </a:t>
            </a:r>
            <a:endParaRPr lang="en-US" dirty="0" smtClean="0"/>
          </a:p>
          <a:p>
            <a:r>
              <a:rPr lang="en-US" dirty="0" smtClean="0"/>
              <a:t>Passive </a:t>
            </a:r>
            <a:r>
              <a:rPr lang="en-US" dirty="0"/>
              <a:t>surveillance is when available data on reportable diseases are used and when disease reporting is mandated or requested, usually reported by a health care provider or district health officer. </a:t>
            </a:r>
            <a:endParaRPr lang="en-US" dirty="0" smtClean="0"/>
          </a:p>
          <a:p>
            <a:r>
              <a:rPr lang="en-US" dirty="0" smtClean="0"/>
              <a:t>Active </a:t>
            </a:r>
            <a:r>
              <a:rPr lang="en-US" dirty="0"/>
              <a:t>surveillance is a system in which project staff are recruited to carry out a surveillance program </a:t>
            </a:r>
          </a:p>
          <a:p>
            <a:pPr marL="0" indent="0">
              <a:buNone/>
            </a:pPr>
            <a:endParaRPr sz="2000" dirty="0"/>
          </a:p>
        </p:txBody>
      </p:sp>
    </p:spTree>
    <p:extLst>
      <p:ext uri="{BB962C8B-B14F-4D97-AF65-F5344CB8AC3E}">
        <p14:creationId xmlns:p14="http://schemas.microsoft.com/office/powerpoint/2010/main" val="34438563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9588DA8-065E-4F6F-8EFD-43104AB2E0CF}"/>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id="{C4285719-470E-454C-AF62-8323075F1F5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D9FE4EF-C4D8-49A0-B2FF-81D8DB7D8A24}"/>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4300840D-0A0B-4512-BACA-B439D5B9C57C}"/>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D2B78728-A580-49A7-84F9-6EF6F583ADE0}"/>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Freeform: Shape 18">
            <a:extLst>
              <a:ext uri="{FF2B5EF4-FFF2-40B4-BE49-F238E27FC236}">
                <a16:creationId xmlns:a16="http://schemas.microsoft.com/office/drawing/2014/main" id="{38FAA1A1-D861-433F-88FA-1E9D6FD31D1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1" name="Rectangle 20">
            <a:extLst>
              <a:ext uri="{FF2B5EF4-FFF2-40B4-BE49-F238E27FC236}">
                <a16:creationId xmlns:a16="http://schemas.microsoft.com/office/drawing/2014/main" id="{8D71EDA1-87BF-4D5D-AB79-F346FD19278A}"/>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66722" y="586855"/>
            <a:ext cx="3201366" cy="3387497"/>
          </a:xfrm>
        </p:spPr>
        <p:txBody>
          <a:bodyPr anchor="b">
            <a:normAutofit/>
          </a:bodyPr>
          <a:lstStyle/>
          <a:p>
            <a:pPr algn="r"/>
            <a:r>
              <a:rPr lang="en-US" sz="4000" dirty="0">
                <a:solidFill>
                  <a:srgbClr val="FFFFFF"/>
                </a:solidFill>
              </a:rPr>
              <a:t>Suspect and probable cases</a:t>
            </a:r>
          </a:p>
        </p:txBody>
      </p:sp>
      <p:sp>
        <p:nvSpPr>
          <p:cNvPr id="3" name="Content Placeholder 2"/>
          <p:cNvSpPr>
            <a:spLocks noGrp="1"/>
          </p:cNvSpPr>
          <p:nvPr>
            <p:ph idx="1"/>
          </p:nvPr>
        </p:nvSpPr>
        <p:spPr>
          <a:xfrm>
            <a:off x="4810259" y="649480"/>
            <a:ext cx="6555347" cy="5546047"/>
          </a:xfrm>
        </p:spPr>
        <p:txBody>
          <a:bodyPr anchor="ctr">
            <a:normAutofit/>
          </a:bodyPr>
          <a:lstStyle/>
          <a:p>
            <a:r>
              <a:rPr lang="en-US" dirty="0"/>
              <a:t>Based on this </a:t>
            </a:r>
            <a:r>
              <a:rPr lang="en-US" dirty="0" err="1"/>
              <a:t>Epiville</a:t>
            </a:r>
            <a:r>
              <a:rPr lang="en-US" dirty="0"/>
              <a:t> SARS simulation, certain cases meet the requirements of case definition.</a:t>
            </a:r>
          </a:p>
          <a:p>
            <a:r>
              <a:rPr lang="en-US" dirty="0"/>
              <a:t>70 cases met the case definition for suspected case and probable case.</a:t>
            </a:r>
          </a:p>
          <a:p>
            <a:r>
              <a:rPr lang="en-US" dirty="0"/>
              <a:t>17 patients did not meet the case definition for suspected case and probable case. </a:t>
            </a:r>
          </a:p>
          <a:p>
            <a:pPr marL="0" indent="0">
              <a:buNone/>
            </a:pPr>
            <a:endParaRPr sz="2000" dirty="0"/>
          </a:p>
        </p:txBody>
      </p:sp>
    </p:spTree>
    <p:extLst>
      <p:ext uri="{BB962C8B-B14F-4D97-AF65-F5344CB8AC3E}">
        <p14:creationId xmlns:p14="http://schemas.microsoft.com/office/powerpoint/2010/main" val="19523814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9588DA8-065E-4F6F-8EFD-43104AB2E0CF}"/>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id="{C4285719-470E-454C-AF62-8323075F1F5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D9FE4EF-C4D8-49A0-B2FF-81D8DB7D8A24}"/>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4300840D-0A0B-4512-BACA-B439D5B9C57C}"/>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D2B78728-A580-49A7-84F9-6EF6F583ADE0}"/>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Freeform: Shape 18">
            <a:extLst>
              <a:ext uri="{FF2B5EF4-FFF2-40B4-BE49-F238E27FC236}">
                <a16:creationId xmlns:a16="http://schemas.microsoft.com/office/drawing/2014/main" id="{38FAA1A1-D861-433F-88FA-1E9D6FD31D1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1" name="Rectangle 20">
            <a:extLst>
              <a:ext uri="{FF2B5EF4-FFF2-40B4-BE49-F238E27FC236}">
                <a16:creationId xmlns:a16="http://schemas.microsoft.com/office/drawing/2014/main" id="{8D71EDA1-87BF-4D5D-AB79-F346FD19278A}"/>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66722" y="586855"/>
            <a:ext cx="3201366" cy="3387497"/>
          </a:xfrm>
        </p:spPr>
        <p:txBody>
          <a:bodyPr anchor="b">
            <a:normAutofit/>
          </a:bodyPr>
          <a:lstStyle/>
          <a:p>
            <a:pPr algn="r"/>
            <a:r>
              <a:rPr lang="en-US" sz="4000" dirty="0">
                <a:solidFill>
                  <a:srgbClr val="FFFFFF"/>
                </a:solidFill>
              </a:rPr>
              <a:t>Mode of Transmission</a:t>
            </a:r>
          </a:p>
        </p:txBody>
      </p:sp>
      <p:sp>
        <p:nvSpPr>
          <p:cNvPr id="3" name="Content Placeholder 2"/>
          <p:cNvSpPr>
            <a:spLocks noGrp="1"/>
          </p:cNvSpPr>
          <p:nvPr>
            <p:ph idx="1"/>
          </p:nvPr>
        </p:nvSpPr>
        <p:spPr>
          <a:xfrm>
            <a:off x="4810259" y="649480"/>
            <a:ext cx="6555347" cy="5546047"/>
          </a:xfrm>
        </p:spPr>
        <p:txBody>
          <a:bodyPr anchor="ctr">
            <a:normAutofit fontScale="85000" lnSpcReduction="20000"/>
          </a:bodyPr>
          <a:lstStyle/>
          <a:p>
            <a:r>
              <a:rPr lang="en-US" dirty="0"/>
              <a:t>Mode of transmission are categorized into direct and indirect means.</a:t>
            </a:r>
          </a:p>
          <a:p>
            <a:r>
              <a:rPr lang="en-US" dirty="0"/>
              <a:t>The mode of transmission in Amoy Apartment Complex is direct approach of person-to-person. </a:t>
            </a:r>
            <a:endParaRPr lang="en-US" dirty="0" smtClean="0"/>
          </a:p>
          <a:p>
            <a:r>
              <a:rPr lang="en-US" dirty="0" smtClean="0"/>
              <a:t>These </a:t>
            </a:r>
            <a:r>
              <a:rPr lang="en-US" dirty="0"/>
              <a:t>cases occurred shortly after each other just after the victims attended a party at the apartment. </a:t>
            </a:r>
          </a:p>
          <a:p>
            <a:r>
              <a:rPr lang="en-US" dirty="0"/>
              <a:t>The mode of transmission in the Star Hospital was through direct contact too which involves person to person contact. </a:t>
            </a:r>
            <a:endParaRPr lang="en-US" dirty="0" smtClean="0"/>
          </a:p>
          <a:p>
            <a:r>
              <a:rPr lang="en-US" dirty="0" smtClean="0"/>
              <a:t>The </a:t>
            </a:r>
            <a:r>
              <a:rPr lang="en-US" dirty="0"/>
              <a:t>statements given by the Star Hospital cases suggests that they were in close physical contact with the initial case while visiting the index case. </a:t>
            </a:r>
            <a:endParaRPr lang="en-US" dirty="0" smtClean="0"/>
          </a:p>
          <a:p>
            <a:r>
              <a:rPr lang="en-US" dirty="0" smtClean="0"/>
              <a:t>This </a:t>
            </a:r>
            <a:r>
              <a:rPr lang="en-US" dirty="0"/>
              <a:t>suggests that the transmission occurred via direct contact with contaminated water droplets emanating from the sick case's sneezing or coughing.</a:t>
            </a:r>
          </a:p>
          <a:p>
            <a:endParaRPr sz="2000" dirty="0"/>
          </a:p>
        </p:txBody>
      </p:sp>
    </p:spTree>
    <p:extLst>
      <p:ext uri="{BB962C8B-B14F-4D97-AF65-F5344CB8AC3E}">
        <p14:creationId xmlns:p14="http://schemas.microsoft.com/office/powerpoint/2010/main" val="13868402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420</TotalTime>
  <Words>4560</Words>
  <Application>Microsoft Office PowerPoint</Application>
  <PresentationFormat>Widescreen</PresentationFormat>
  <Paragraphs>309</Paragraphs>
  <Slides>25</Slides>
  <Notes>21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Arial</vt:lpstr>
      <vt:lpstr>Calibri</vt:lpstr>
      <vt:lpstr>Calibri Light</vt:lpstr>
      <vt:lpstr>Times New Roman</vt:lpstr>
      <vt:lpstr>Office Theme</vt:lpstr>
      <vt:lpstr>Community Outbreak Assessment</vt:lpstr>
      <vt:lpstr>Presentation Outline</vt:lpstr>
      <vt:lpstr>Background: Case Definition</vt:lpstr>
      <vt:lpstr>Key Factors</vt:lpstr>
      <vt:lpstr>Outbreaks in Terms of PPT</vt:lpstr>
      <vt:lpstr>Six  steps</vt:lpstr>
      <vt:lpstr>Techniques:  Surveillance methods</vt:lpstr>
      <vt:lpstr>Suspect and probable cases</vt:lpstr>
      <vt:lpstr>Mode of Transmission</vt:lpstr>
      <vt:lpstr>Working hypothesis</vt:lpstr>
      <vt:lpstr>Measurment of an epidemic </vt:lpstr>
      <vt:lpstr>Study design</vt:lpstr>
      <vt:lpstr>Collected design data</vt:lpstr>
      <vt:lpstr>Outbreak plot screen capture</vt:lpstr>
      <vt:lpstr>Incubation period</vt:lpstr>
      <vt:lpstr>Description of differences Stage of Outbreak </vt:lpstr>
      <vt:lpstr>Fatality rate</vt:lpstr>
      <vt:lpstr>Primary and secondary attack rates </vt:lpstr>
      <vt:lpstr>Outbreak Management Principals</vt:lpstr>
      <vt:lpstr>Outbreak control measures</vt:lpstr>
      <vt:lpstr>Surveillance recommendation</vt:lpstr>
      <vt:lpstr>Disseminating information plan </vt:lpstr>
      <vt:lpstr>Summary</vt:lpstr>
      <vt:lpstr>Summary</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Community Outbreak Assessment</dc:title>
  <dc:creator>anaida davidyan</dc:creator>
  <cp:lastModifiedBy>user</cp:lastModifiedBy>
  <cp:revision>56</cp:revision>
  <dcterms:created xsi:type="dcterms:W3CDTF">2021-04-07T03:05:38Z</dcterms:created>
  <dcterms:modified xsi:type="dcterms:W3CDTF">2021-04-10T05:55:14Z</dcterms:modified>
</cp:coreProperties>
</file>